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8" r:id="rId3"/>
    <p:sldId id="309" r:id="rId4"/>
    <p:sldId id="310" r:id="rId5"/>
    <p:sldId id="315" r:id="rId6"/>
    <p:sldId id="316" r:id="rId7"/>
    <p:sldId id="317" r:id="rId8"/>
    <p:sldId id="318" r:id="rId9"/>
    <p:sldId id="333" r:id="rId10"/>
    <p:sldId id="257" r:id="rId11"/>
    <p:sldId id="334" r:id="rId12"/>
    <p:sldId id="261" r:id="rId13"/>
    <p:sldId id="269" r:id="rId14"/>
    <p:sldId id="270" r:id="rId15"/>
    <p:sldId id="266" r:id="rId16"/>
    <p:sldId id="263" r:id="rId17"/>
    <p:sldId id="262" r:id="rId18"/>
    <p:sldId id="267" r:id="rId19"/>
    <p:sldId id="282" r:id="rId20"/>
    <p:sldId id="280" r:id="rId21"/>
    <p:sldId id="281" r:id="rId22"/>
    <p:sldId id="265" r:id="rId23"/>
    <p:sldId id="268" r:id="rId24"/>
    <p:sldId id="302" r:id="rId25"/>
    <p:sldId id="271" r:id="rId26"/>
    <p:sldId id="272" r:id="rId27"/>
    <p:sldId id="273" r:id="rId28"/>
    <p:sldId id="274" r:id="rId29"/>
    <p:sldId id="303" r:id="rId30"/>
    <p:sldId id="307" r:id="rId31"/>
    <p:sldId id="304" r:id="rId32"/>
    <p:sldId id="283" r:id="rId33"/>
    <p:sldId id="275" r:id="rId34"/>
    <p:sldId id="276" r:id="rId35"/>
    <p:sldId id="284" r:id="rId36"/>
    <p:sldId id="277" r:id="rId37"/>
    <p:sldId id="285" r:id="rId38"/>
    <p:sldId id="335" r:id="rId39"/>
    <p:sldId id="286" r:id="rId40"/>
    <p:sldId id="287" r:id="rId41"/>
    <p:sldId id="288" r:id="rId42"/>
    <p:sldId id="289" r:id="rId43"/>
    <p:sldId id="292" r:id="rId44"/>
    <p:sldId id="293" r:id="rId45"/>
    <p:sldId id="291" r:id="rId46"/>
    <p:sldId id="294" r:id="rId47"/>
    <p:sldId id="295" r:id="rId48"/>
    <p:sldId id="296" r:id="rId49"/>
    <p:sldId id="297" r:id="rId50"/>
    <p:sldId id="300" r:id="rId51"/>
    <p:sldId id="298" r:id="rId52"/>
    <p:sldId id="299" r:id="rId53"/>
    <p:sldId id="301" r:id="rId54"/>
    <p:sldId id="326" r:id="rId55"/>
    <p:sldId id="325" r:id="rId56"/>
    <p:sldId id="332" r:id="rId57"/>
    <p:sldId id="311" r:id="rId58"/>
    <p:sldId id="305" r:id="rId59"/>
    <p:sldId id="314" r:id="rId60"/>
    <p:sldId id="319" r:id="rId61"/>
    <p:sldId id="320" r:id="rId62"/>
    <p:sldId id="321" r:id="rId63"/>
    <p:sldId id="322" r:id="rId64"/>
    <p:sldId id="312" r:id="rId65"/>
    <p:sldId id="313" r:id="rId66"/>
    <p:sldId id="327" r:id="rId67"/>
    <p:sldId id="328" r:id="rId68"/>
    <p:sldId id="329" r:id="rId69"/>
    <p:sldId id="330" r:id="rId70"/>
    <p:sldId id="331" r:id="rId71"/>
    <p:sldId id="324" r:id="rId72"/>
    <p:sldId id="336" r:id="rId73"/>
    <p:sldId id="260" r:id="rId74"/>
    <p:sldId id="337"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medicine.lv/raksti/sirds_pme" TargetMode="External"/><Relationship Id="rId2" Type="http://schemas.openxmlformats.org/officeDocument/2006/relationships/hyperlink" Target="http://www.medicine.lv/raksti/zivis_pme" TargetMode="External"/><Relationship Id="rId1" Type="http://schemas.openxmlformats.org/officeDocument/2006/relationships/slideLayout" Target="../slideLayouts/slideLayout2.xml"/><Relationship Id="rId4" Type="http://schemas.openxmlformats.org/officeDocument/2006/relationships/hyperlink" Target="http://www.medicine.lv/raksti/piens_pme"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http://www.medicine.lv/raksti/udens_pme"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medicine.lv/raksti/maize_pme" TargetMode="External"/><Relationship Id="rId2" Type="http://schemas.openxmlformats.org/officeDocument/2006/relationships/hyperlink" Target="http://www.medicine.lv/raksti/darzeni_pm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medicine.lv/raksti/osmotiskais_spiediens_pme" TargetMode="External"/><Relationship Id="rId2" Type="http://schemas.openxmlformats.org/officeDocument/2006/relationships/hyperlink" Target="http://www.medicine.lv/raksti/udens_pme"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simple.wikipedia.org/wiki/Healthy_lifestyle"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hyperlink" Target="https://www.rimi.lv/berniem/uzturs/tauki-pareiza-uztura-pamats-ka-tos-visveseligak-apest.html" TargetMode="External"/><Relationship Id="rId13" Type="http://schemas.openxmlformats.org/officeDocument/2006/relationships/hyperlink" Target="http://www.vm.gov.lv/lv/tava_veseliba/veseligs_uzturs/mineralvielas/" TargetMode="External"/><Relationship Id="rId18" Type="http://schemas.openxmlformats.org/officeDocument/2006/relationships/hyperlink" Target="https://www.spkc.gov.lv/upload/Veicin%C4%81%C5%A1ana/Fiziskas%20aktivitates/fizisko_aktivitu_ieteikumi_latvijas_iedzvotjiem.pdf" TargetMode="External"/><Relationship Id="rId3" Type="http://schemas.openxmlformats.org/officeDocument/2006/relationships/hyperlink" Target="http://klab.lv/users/kihelkonna/575355.html?mode=reply" TargetMode="External"/><Relationship Id="rId21" Type="http://schemas.openxmlformats.org/officeDocument/2006/relationships/hyperlink" Target="http://www.pareizs-uzturs.com/public/uztura-piramida-nepazud-vitamini.php" TargetMode="External"/><Relationship Id="rId7" Type="http://schemas.openxmlformats.org/officeDocument/2006/relationships/hyperlink" Target="http://gym.westernsydney.edu.au/wp-content/uploads/2016/05/High-protein-foods.jpg" TargetMode="External"/><Relationship Id="rId12" Type="http://schemas.openxmlformats.org/officeDocument/2006/relationships/hyperlink" Target="http://www.medicine.lv/raksti/dazadu-vitaminu-nozime-organisma" TargetMode="External"/><Relationship Id="rId17" Type="http://schemas.openxmlformats.org/officeDocument/2006/relationships/hyperlink" Target="https://www.healthylifestylesliving.com/health/healthy-lifestyle/what-is-a-healthy-lifestyle/" TargetMode="External"/><Relationship Id="rId2" Type="http://schemas.openxmlformats.org/officeDocument/2006/relationships/hyperlink" Target="https://uzbur.wordpress.com/2015/04/29/burviga-uztura-pamati/" TargetMode="External"/><Relationship Id="rId16" Type="http://schemas.openxmlformats.org/officeDocument/2006/relationships/hyperlink" Target="http://olimpiade.lv/lv/olimpiska-abc/esi-vesels" TargetMode="External"/><Relationship Id="rId20" Type="http://schemas.openxmlformats.org/officeDocument/2006/relationships/hyperlink" Target="https://www.doctus.lv/2007/9/fiziskas-slodzes-ietekme-uz-sirds-asinsvadu-sistemu-vienkarsaka-profilakse" TargetMode="External"/><Relationship Id="rId1" Type="http://schemas.openxmlformats.org/officeDocument/2006/relationships/slideLayout" Target="../slideLayouts/slideLayout2.xml"/><Relationship Id="rId6" Type="http://schemas.openxmlformats.org/officeDocument/2006/relationships/hyperlink" Target="http://www.anshthefitnessfreak.com/fitness-blogs/nutrition-diet-tips/carbohydrates-in-food/" TargetMode="External"/><Relationship Id="rId11" Type="http://schemas.openxmlformats.org/officeDocument/2006/relationships/hyperlink" Target="http://www.narodnilijek.com/web/masne-kiseline-i-vitamini-koji-su-potrebni-vasem-tijelu-zimi/" TargetMode="External"/><Relationship Id="rId5" Type="http://schemas.openxmlformats.org/officeDocument/2006/relationships/hyperlink" Target="https://healthadvisorycenter.com/the-glycemic-index-benefits-and-gi-food-ratings/" TargetMode="External"/><Relationship Id="rId15" Type="http://schemas.openxmlformats.org/officeDocument/2006/relationships/hyperlink" Target="http://www.irlaiks.lv/health/diet/extraordinary/article.php?id=977533" TargetMode="External"/><Relationship Id="rId10" Type="http://schemas.openxmlformats.org/officeDocument/2006/relationships/hyperlink" Target="http://vitamins.lovetoknow.com/image/208883~vitaminchart.jpg" TargetMode="External"/><Relationship Id="rId19" Type="http://schemas.openxmlformats.org/officeDocument/2006/relationships/hyperlink" Target="http://arsts.lv/jaunumi/sports-visa-muza-garuma-veselibas-pamats" TargetMode="External"/><Relationship Id="rId4" Type="http://schemas.openxmlformats.org/officeDocument/2006/relationships/hyperlink" Target="https://www.youtube.com/watch?v=yP9OxQM1wls" TargetMode="External"/><Relationship Id="rId9" Type="http://schemas.openxmlformats.org/officeDocument/2006/relationships/hyperlink" Target="http://jauns.lv/raksts/vesels/79598-4-jautajumi-par-skiedrvielam-kapec-mums-tas-vajadzigas" TargetMode="External"/><Relationship Id="rId14" Type="http://schemas.openxmlformats.org/officeDocument/2006/relationships/hyperlink" Target="https://lv.wikipedia.org/wiki/Liz%C4%ABns" TargetMode="External"/><Relationship Id="rId22" Type="http://schemas.openxmlformats.org/officeDocument/2006/relationships/hyperlink" Target="http://putra.1s.lv/49-veseliga-uztura-piramida/" TargetMode="External"/></Relationships>
</file>

<file path=ppt/slides/_rels/slide7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33400"/>
            <a:ext cx="7772400" cy="1905000"/>
          </a:xfrm>
        </p:spPr>
        <p:txBody>
          <a:bodyPr>
            <a:normAutofit/>
          </a:bodyPr>
          <a:lstStyle/>
          <a:p>
            <a:r>
              <a:rPr lang="lv-LV" sz="6000" b="1" dirty="0" smtClean="0"/>
              <a:t>ESI AKTĪVS UN VESELS</a:t>
            </a:r>
            <a:endParaRPr lang="lv-LV" sz="6000" b="1" dirty="0"/>
          </a:p>
        </p:txBody>
      </p:sp>
      <p:sp>
        <p:nvSpPr>
          <p:cNvPr id="3" name="Subtitle 2"/>
          <p:cNvSpPr>
            <a:spLocks noGrp="1"/>
          </p:cNvSpPr>
          <p:nvPr>
            <p:ph type="subTitle" idx="1"/>
          </p:nvPr>
        </p:nvSpPr>
        <p:spPr>
          <a:xfrm>
            <a:off x="2438400" y="2514600"/>
            <a:ext cx="6400800" cy="1752600"/>
          </a:xfrm>
        </p:spPr>
        <p:txBody>
          <a:bodyPr>
            <a:normAutofit/>
          </a:bodyPr>
          <a:lstStyle/>
          <a:p>
            <a:pPr algn="r"/>
            <a:r>
              <a:rPr lang="lv-LV" sz="2000" b="1" i="1" dirty="0" smtClean="0">
                <a:solidFill>
                  <a:schemeClr val="tx1"/>
                </a:solidFill>
              </a:rPr>
              <a:t>Iveta </a:t>
            </a:r>
            <a:r>
              <a:rPr lang="lv-LV" sz="2000" b="1" i="1" dirty="0" err="1" smtClean="0">
                <a:solidFill>
                  <a:schemeClr val="tx1"/>
                </a:solidFill>
              </a:rPr>
              <a:t>Leinberga</a:t>
            </a:r>
            <a:endParaRPr lang="lv-LV" sz="2000" b="1" i="1" dirty="0" smtClean="0">
              <a:solidFill>
                <a:schemeClr val="tx1"/>
              </a:solidFill>
            </a:endParaRPr>
          </a:p>
          <a:p>
            <a:pPr algn="r"/>
            <a:r>
              <a:rPr lang="lv-LV" sz="2000" i="1" dirty="0" smtClean="0">
                <a:solidFill>
                  <a:schemeClr val="tx1"/>
                </a:solidFill>
              </a:rPr>
              <a:t>SIA “Veselības sporta klubs VIP”</a:t>
            </a:r>
          </a:p>
          <a:p>
            <a:pPr algn="r"/>
            <a:r>
              <a:rPr lang="lv-LV" sz="2000" i="1" dirty="0" smtClean="0">
                <a:solidFill>
                  <a:schemeClr val="tx1"/>
                </a:solidFill>
              </a:rPr>
              <a:t>Vadītāja </a:t>
            </a:r>
          </a:p>
          <a:p>
            <a:pPr algn="r"/>
            <a:r>
              <a:rPr lang="lv-LV" sz="2000" i="1" dirty="0" smtClean="0">
                <a:solidFill>
                  <a:schemeClr val="tx1"/>
                </a:solidFill>
              </a:rPr>
              <a:t>Veselības sporta speciāliste, fitnesa trenere</a:t>
            </a:r>
          </a:p>
          <a:p>
            <a:pPr algn="r"/>
            <a:endParaRPr lang="lv-LV" sz="2400" dirty="0" smtClean="0">
              <a:solidFill>
                <a:schemeClr val="tx1"/>
              </a:solidFill>
            </a:endParaRPr>
          </a:p>
          <a:p>
            <a:endParaRPr lang="lv-LV" dirty="0">
              <a:solidFill>
                <a:schemeClr val="tx1"/>
              </a:solidFill>
            </a:endParaRPr>
          </a:p>
        </p:txBody>
      </p:sp>
      <p:pic>
        <p:nvPicPr>
          <p:cNvPr id="11266" name="Picture 2" descr="C:\Users\Iveta\Documents\Veselibas_sporta_klubs_VIP\Bildes\2014\Posters_3\_DSC2152-2.jpg"/>
          <p:cNvPicPr>
            <a:picLocks noChangeAspect="1" noChangeArrowheads="1"/>
          </p:cNvPicPr>
          <p:nvPr/>
        </p:nvPicPr>
        <p:blipFill>
          <a:blip r:embed="rId2" cstate="print"/>
          <a:srcRect/>
          <a:stretch>
            <a:fillRect/>
          </a:stretch>
        </p:blipFill>
        <p:spPr bwMode="auto">
          <a:xfrm>
            <a:off x="2895600" y="4419600"/>
            <a:ext cx="3235697" cy="2160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153400" cy="5516563"/>
          </a:xfrm>
        </p:spPr>
        <p:txBody>
          <a:bodyPr>
            <a:normAutofit/>
          </a:bodyPr>
          <a:lstStyle/>
          <a:p>
            <a:pPr>
              <a:buNone/>
            </a:pPr>
            <a:r>
              <a:rPr lang="lv-LV" sz="5400" dirty="0" smtClean="0"/>
              <a:t>“Tavs uzturs lai ir tavas zāles, un tavas zāles lai ir tavs uzturs”</a:t>
            </a:r>
          </a:p>
          <a:p>
            <a:pPr algn="r">
              <a:buNone/>
            </a:pPr>
            <a:r>
              <a:rPr lang="lv-LV" sz="5400" dirty="0" smtClean="0"/>
              <a:t>Hipokrāts</a:t>
            </a:r>
            <a:endParaRPr lang="lv-LV" sz="5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Image result for veselīga uztura piramīda"/>
          <p:cNvPicPr>
            <a:picLocks noChangeAspect="1" noChangeArrowheads="1"/>
          </p:cNvPicPr>
          <p:nvPr/>
        </p:nvPicPr>
        <p:blipFill>
          <a:blip r:embed="rId2"/>
          <a:srcRect/>
          <a:stretch>
            <a:fillRect/>
          </a:stretch>
        </p:blipFill>
        <p:spPr bwMode="auto">
          <a:xfrm>
            <a:off x="152400" y="381000"/>
            <a:ext cx="8768844" cy="5867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Ogļhidrāti</a:t>
            </a:r>
            <a:r>
              <a:rPr lang="lv-LV" dirty="0" smtClean="0"/>
              <a:t> </a:t>
            </a:r>
            <a:endParaRPr lang="lv-LV" dirty="0"/>
          </a:p>
        </p:txBody>
      </p:sp>
      <p:sp>
        <p:nvSpPr>
          <p:cNvPr id="3" name="Content Placeholder 2"/>
          <p:cNvSpPr>
            <a:spLocks noGrp="1"/>
          </p:cNvSpPr>
          <p:nvPr>
            <p:ph idx="1"/>
          </p:nvPr>
        </p:nvSpPr>
        <p:spPr/>
        <p:txBody>
          <a:bodyPr>
            <a:normAutofit/>
          </a:bodyPr>
          <a:lstStyle/>
          <a:p>
            <a:r>
              <a:rPr lang="lv-LV" dirty="0" smtClean="0"/>
              <a:t>Ogļhidrāti spēlē ļoti nozīmīgu lomu mūsu dzīvē. Tie nodrošina organismu ar enerģiju, ķermeņa iekšējām darbībām un muskuļu kustībām.</a:t>
            </a:r>
          </a:p>
          <a:p>
            <a:r>
              <a:rPr lang="lv-LV" dirty="0" smtClean="0"/>
              <a:t>Ogļhidrātus var iedalīt pēc tā, cik ātri tie liek paaugstināties cukura līmenim asinīs, kas, savukārt, rāda to, cik ātri un ilgi muskuļi, aknas un smadzenes var tos izmantot. </a:t>
            </a:r>
            <a:endParaRPr lang="lv-LV"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Vienkāršie ogļhidrāti</a:t>
            </a:r>
            <a:endParaRPr lang="lv-LV" b="1" dirty="0"/>
          </a:p>
        </p:txBody>
      </p:sp>
      <p:pic>
        <p:nvPicPr>
          <p:cNvPr id="4" name="Content Placeholder 3" descr="simple carbohydrates "/>
          <p:cNvPicPr>
            <a:picLocks noGrp="1"/>
          </p:cNvPicPr>
          <p:nvPr>
            <p:ph idx="1"/>
          </p:nvPr>
        </p:nvPicPr>
        <p:blipFill>
          <a:blip r:embed="rId2"/>
          <a:srcRect/>
          <a:stretch>
            <a:fillRect/>
          </a:stretch>
        </p:blipFill>
        <p:spPr bwMode="auto">
          <a:xfrm>
            <a:off x="2309018" y="1600200"/>
            <a:ext cx="4525963" cy="45259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Saliktie ogļhidrāti</a:t>
            </a:r>
            <a:endParaRPr lang="lv-LV" b="1" dirty="0"/>
          </a:p>
        </p:txBody>
      </p:sp>
      <p:pic>
        <p:nvPicPr>
          <p:cNvPr id="4" name="Content Placeholder 3" descr="complex carbohydrates"/>
          <p:cNvPicPr>
            <a:picLocks noGrp="1"/>
          </p:cNvPicPr>
          <p:nvPr>
            <p:ph idx="1"/>
          </p:nvPr>
        </p:nvPicPr>
        <p:blipFill>
          <a:blip r:embed="rId2"/>
          <a:srcRect/>
          <a:stretch>
            <a:fillRect/>
          </a:stretch>
        </p:blipFill>
        <p:spPr bwMode="auto">
          <a:xfrm>
            <a:off x="1172215" y="1600200"/>
            <a:ext cx="6799569" cy="45259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Glikēmiskais indekss</a:t>
            </a:r>
            <a:endParaRPr lang="lv-LV" b="1" dirty="0"/>
          </a:p>
        </p:txBody>
      </p:sp>
      <p:pic>
        <p:nvPicPr>
          <p:cNvPr id="24578" name="Picture 2" descr="Image result for glycemic index table"/>
          <p:cNvPicPr>
            <a:picLocks noChangeAspect="1" noChangeArrowheads="1"/>
          </p:cNvPicPr>
          <p:nvPr/>
        </p:nvPicPr>
        <p:blipFill>
          <a:blip r:embed="rId2"/>
          <a:srcRect/>
          <a:stretch>
            <a:fillRect/>
          </a:stretch>
        </p:blipFill>
        <p:spPr bwMode="auto">
          <a:xfrm>
            <a:off x="609600" y="2209800"/>
            <a:ext cx="7810500" cy="390525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glycemic index"/>
          <p:cNvPicPr>
            <a:picLocks noGrp="1"/>
          </p:cNvPicPr>
          <p:nvPr>
            <p:ph idx="1"/>
          </p:nvPr>
        </p:nvPicPr>
        <p:blipFill>
          <a:blip r:embed="rId2"/>
          <a:srcRect/>
          <a:stretch>
            <a:fillRect/>
          </a:stretch>
        </p:blipFill>
        <p:spPr bwMode="auto">
          <a:xfrm>
            <a:off x="381000" y="533400"/>
            <a:ext cx="8229600" cy="5715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lv-LV" dirty="0" smtClean="0"/>
          </a:p>
          <a:p>
            <a:endParaRPr lang="lv-LV" dirty="0"/>
          </a:p>
        </p:txBody>
      </p:sp>
      <p:pic>
        <p:nvPicPr>
          <p:cNvPr id="4" name="Picture 3" descr="http://static1.squarespace.com/static/5486a8aee4b01879306e9052/t/5489575fe4b0963c92fed404/1418286944356/?format=750w"/>
          <p:cNvPicPr/>
          <p:nvPr/>
        </p:nvPicPr>
        <p:blipFill>
          <a:blip r:embed="rId2"/>
          <a:srcRect/>
          <a:stretch>
            <a:fillRect/>
          </a:stretch>
        </p:blipFill>
        <p:spPr bwMode="auto">
          <a:xfrm>
            <a:off x="228600" y="304800"/>
            <a:ext cx="8686800" cy="61722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lycemic Index Foods Chart"/>
          <p:cNvPicPr>
            <a:picLocks noGrp="1"/>
          </p:cNvPicPr>
          <p:nvPr>
            <p:ph idx="1"/>
          </p:nvPr>
        </p:nvPicPr>
        <p:blipFill>
          <a:blip r:embed="rId2"/>
          <a:srcRect/>
          <a:stretch>
            <a:fillRect/>
          </a:stretch>
        </p:blipFill>
        <p:spPr bwMode="auto">
          <a:xfrm>
            <a:off x="1295400" y="228600"/>
            <a:ext cx="6553199" cy="6477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smtClean="0"/>
              <a:t>Produkti ar augstu glikēmisko indeksu</a:t>
            </a:r>
            <a:endParaRPr lang="lv-LV" b="1" dirty="0"/>
          </a:p>
        </p:txBody>
      </p:sp>
      <p:graphicFrame>
        <p:nvGraphicFramePr>
          <p:cNvPr id="4" name="Content Placeholder 3"/>
          <p:cNvGraphicFramePr>
            <a:graphicFrameLocks noGrp="1"/>
          </p:cNvGraphicFramePr>
          <p:nvPr>
            <p:ph idx="1"/>
          </p:nvPr>
        </p:nvGraphicFramePr>
        <p:xfrm>
          <a:off x="457200" y="1600200"/>
          <a:ext cx="8229600" cy="25958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lv-LV" dirty="0"/>
                        <a:t>Vārīti, cepti kartupeļi</a:t>
                      </a:r>
                    </a:p>
                  </a:txBody>
                  <a:tcPr anchor="ctr"/>
                </a:tc>
                <a:tc>
                  <a:txBody>
                    <a:bodyPr/>
                    <a:lstStyle/>
                    <a:p>
                      <a:r>
                        <a:rPr lang="lv-LV"/>
                        <a:t>Kāļi</a:t>
                      </a:r>
                    </a:p>
                  </a:txBody>
                  <a:tcPr anchor="ctr"/>
                </a:tc>
                <a:tc>
                  <a:txBody>
                    <a:bodyPr/>
                    <a:lstStyle/>
                    <a:p>
                      <a:r>
                        <a:rPr lang="lv-LV"/>
                        <a:t>Rozīnes</a:t>
                      </a:r>
                    </a:p>
                  </a:txBody>
                  <a:tcPr anchor="ctr"/>
                </a:tc>
              </a:tr>
              <a:tr h="370840">
                <a:tc>
                  <a:txBody>
                    <a:bodyPr/>
                    <a:lstStyle/>
                    <a:p>
                      <a:r>
                        <a:rPr lang="lv-LV"/>
                        <a:t>Vārīti baltie rīsi</a:t>
                      </a:r>
                    </a:p>
                  </a:txBody>
                  <a:tcPr anchor="ctr"/>
                </a:tc>
                <a:tc>
                  <a:txBody>
                    <a:bodyPr/>
                    <a:lstStyle/>
                    <a:p>
                      <a:r>
                        <a:rPr lang="lv-LV"/>
                        <a:t>Burkāni</a:t>
                      </a:r>
                    </a:p>
                  </a:txBody>
                  <a:tcPr anchor="ctr"/>
                </a:tc>
                <a:tc>
                  <a:txBody>
                    <a:bodyPr/>
                    <a:lstStyle/>
                    <a:p>
                      <a:endParaRPr lang="lv-LV"/>
                    </a:p>
                  </a:txBody>
                  <a:tcPr anchor="ctr"/>
                </a:tc>
              </a:tr>
              <a:tr h="370840">
                <a:tc>
                  <a:txBody>
                    <a:bodyPr/>
                    <a:lstStyle/>
                    <a:p>
                      <a:r>
                        <a:rPr lang="lv-LV"/>
                        <a:t>Rudzu-kviešu maize</a:t>
                      </a:r>
                    </a:p>
                  </a:txBody>
                  <a:tcPr anchor="ctr"/>
                </a:tc>
                <a:tc>
                  <a:txBody>
                    <a:bodyPr/>
                    <a:lstStyle/>
                    <a:p>
                      <a:r>
                        <a:rPr lang="lv-LV"/>
                        <a:t>Vārītas bietes</a:t>
                      </a:r>
                    </a:p>
                  </a:txBody>
                  <a:tcPr anchor="ctr"/>
                </a:tc>
                <a:tc>
                  <a:txBody>
                    <a:bodyPr/>
                    <a:lstStyle/>
                    <a:p>
                      <a:r>
                        <a:rPr lang="lv-LV"/>
                        <a:t>Saldumi</a:t>
                      </a:r>
                    </a:p>
                  </a:txBody>
                  <a:tcPr anchor="ctr"/>
                </a:tc>
              </a:tr>
              <a:tr h="370840">
                <a:tc>
                  <a:txBody>
                    <a:bodyPr/>
                    <a:lstStyle/>
                    <a:p>
                      <a:r>
                        <a:rPr lang="lv-LV"/>
                        <a:t>Brokastu pārslas</a:t>
                      </a:r>
                    </a:p>
                  </a:txBody>
                  <a:tcPr anchor="ctr"/>
                </a:tc>
                <a:tc>
                  <a:txBody>
                    <a:bodyPr/>
                    <a:lstStyle/>
                    <a:p>
                      <a:r>
                        <a:rPr lang="lv-LV"/>
                        <a:t>Arbūzs</a:t>
                      </a:r>
                    </a:p>
                  </a:txBody>
                  <a:tcPr anchor="ctr"/>
                </a:tc>
                <a:tc>
                  <a:txBody>
                    <a:bodyPr/>
                    <a:lstStyle/>
                    <a:p>
                      <a:r>
                        <a:rPr lang="lv-LV"/>
                        <a:t>Galda cukurs</a:t>
                      </a:r>
                    </a:p>
                  </a:txBody>
                  <a:tcPr anchor="ctr"/>
                </a:tc>
              </a:tr>
              <a:tr h="370840">
                <a:tc>
                  <a:txBody>
                    <a:bodyPr/>
                    <a:lstStyle/>
                    <a:p>
                      <a:r>
                        <a:rPr lang="lv-LV"/>
                        <a:t>Pastinaki</a:t>
                      </a:r>
                    </a:p>
                  </a:txBody>
                  <a:tcPr anchor="ctr"/>
                </a:tc>
                <a:tc>
                  <a:txBody>
                    <a:bodyPr/>
                    <a:lstStyle/>
                    <a:p>
                      <a:r>
                        <a:rPr lang="lv-LV"/>
                        <a:t>Ananāss</a:t>
                      </a:r>
                    </a:p>
                  </a:txBody>
                  <a:tcPr anchor="ctr"/>
                </a:tc>
                <a:tc>
                  <a:txBody>
                    <a:bodyPr/>
                    <a:lstStyle/>
                    <a:p>
                      <a:r>
                        <a:rPr lang="lv-LV"/>
                        <a:t>Cepumi</a:t>
                      </a:r>
                    </a:p>
                  </a:txBody>
                  <a:tcPr anchor="ctr"/>
                </a:tc>
              </a:tr>
              <a:tr h="370840">
                <a:tc>
                  <a:txBody>
                    <a:bodyPr/>
                    <a:lstStyle/>
                    <a:p>
                      <a:r>
                        <a:rPr lang="lv-LV"/>
                        <a:t>Baltmaize</a:t>
                      </a:r>
                    </a:p>
                  </a:txBody>
                  <a:tcPr anchor="ctr"/>
                </a:tc>
                <a:tc>
                  <a:txBody>
                    <a:bodyPr/>
                    <a:lstStyle/>
                    <a:p>
                      <a:r>
                        <a:rPr lang="lv-LV"/>
                        <a:t>Dateles</a:t>
                      </a:r>
                    </a:p>
                  </a:txBody>
                  <a:tcPr anchor="ctr"/>
                </a:tc>
                <a:tc>
                  <a:txBody>
                    <a:bodyPr/>
                    <a:lstStyle/>
                    <a:p>
                      <a:r>
                        <a:rPr lang="lv-LV"/>
                        <a:t>Medus</a:t>
                      </a:r>
                    </a:p>
                  </a:txBody>
                  <a:tcPr anchor="ctr"/>
                </a:tc>
              </a:tr>
              <a:tr h="370840">
                <a:tc>
                  <a:txBody>
                    <a:bodyPr/>
                    <a:lstStyle/>
                    <a:p>
                      <a:r>
                        <a:rPr lang="lv-LV" dirty="0"/>
                        <a:t>Ātri vārāmās putras</a:t>
                      </a:r>
                    </a:p>
                  </a:txBody>
                  <a:tcPr anchor="ctr"/>
                </a:tc>
                <a:tc>
                  <a:txBody>
                    <a:bodyPr/>
                    <a:lstStyle/>
                    <a:p>
                      <a:r>
                        <a:rPr lang="lv-LV"/>
                        <a:t>Konservētas aprikozes</a:t>
                      </a:r>
                    </a:p>
                  </a:txBody>
                  <a:tcPr anchor="ctr"/>
                </a:tc>
                <a:tc>
                  <a:txBody>
                    <a:bodyPr/>
                    <a:lstStyle/>
                    <a:p>
                      <a:r>
                        <a:rPr lang="lv-LV" dirty="0"/>
                        <a:t>Kola</a:t>
                      </a:r>
                    </a:p>
                  </a:txBody>
                  <a:tcPr anchor="ct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Kas ir veselīgs dzīvesveids?  </a:t>
            </a:r>
            <a:endParaRPr lang="lv-LV" b="1" dirty="0"/>
          </a:p>
        </p:txBody>
      </p:sp>
      <p:pic>
        <p:nvPicPr>
          <p:cNvPr id="62466" name="Picture 2" descr="https://toolbox2teach.files.wordpress.com/2013/01/wordpress-question-competition.jpg"/>
          <p:cNvPicPr>
            <a:picLocks noChangeAspect="1" noChangeArrowheads="1"/>
          </p:cNvPicPr>
          <p:nvPr/>
        </p:nvPicPr>
        <p:blipFill>
          <a:blip r:embed="rId2"/>
          <a:srcRect/>
          <a:stretch>
            <a:fillRect/>
          </a:stretch>
        </p:blipFill>
        <p:spPr bwMode="auto">
          <a:xfrm>
            <a:off x="2514600" y="1676400"/>
            <a:ext cx="4114800" cy="41148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smtClean="0"/>
              <a:t>Produkti ar vidēju glikēmisko indeksu</a:t>
            </a:r>
            <a:endParaRPr lang="lv-LV" b="1" dirty="0"/>
          </a:p>
        </p:txBody>
      </p:sp>
      <p:graphicFrame>
        <p:nvGraphicFramePr>
          <p:cNvPr id="4" name="Content Placeholder 3"/>
          <p:cNvGraphicFramePr>
            <a:graphicFrameLocks noGrp="1"/>
          </p:cNvGraphicFramePr>
          <p:nvPr>
            <p:ph idx="1"/>
          </p:nvPr>
        </p:nvGraphicFramePr>
        <p:xfrm>
          <a:off x="457200" y="1600200"/>
          <a:ext cx="8229600" cy="37084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lv-LV" dirty="0"/>
                    </a:p>
                  </a:txBody>
                  <a:tcPr/>
                </a:tc>
                <a:tc>
                  <a:txBody>
                    <a:bodyPr/>
                    <a:lstStyle/>
                    <a:p>
                      <a:endParaRPr lang="lv-LV" dirty="0"/>
                    </a:p>
                  </a:txBody>
                  <a:tcPr/>
                </a:tc>
                <a:tc>
                  <a:txBody>
                    <a:bodyPr/>
                    <a:lstStyle/>
                    <a:p>
                      <a:endParaRPr lang="lv-LV" dirty="0"/>
                    </a:p>
                  </a:txBody>
                  <a:tcPr/>
                </a:tc>
              </a:tr>
              <a:tr h="370840">
                <a:tc>
                  <a:txBody>
                    <a:bodyPr/>
                    <a:lstStyle/>
                    <a:p>
                      <a:r>
                        <a:rPr lang="lv-LV" dirty="0"/>
                        <a:t>Vārīti, tvaicēti brūnie rīsi</a:t>
                      </a:r>
                    </a:p>
                  </a:txBody>
                  <a:tcPr anchor="ctr"/>
                </a:tc>
                <a:tc>
                  <a:txBody>
                    <a:bodyPr/>
                    <a:lstStyle/>
                    <a:p>
                      <a:r>
                        <a:rPr lang="lv-LV"/>
                        <a:t>Melone</a:t>
                      </a:r>
                    </a:p>
                  </a:txBody>
                  <a:tcPr anchor="ctr"/>
                </a:tc>
                <a:tc>
                  <a:txBody>
                    <a:bodyPr/>
                    <a:lstStyle/>
                    <a:p>
                      <a:r>
                        <a:rPr lang="lv-LV"/>
                        <a:t>Apelsīnu sula</a:t>
                      </a:r>
                    </a:p>
                  </a:txBody>
                  <a:tcPr anchor="ctr"/>
                </a:tc>
              </a:tr>
              <a:tr h="370840">
                <a:tc>
                  <a:txBody>
                    <a:bodyPr/>
                    <a:lstStyle/>
                    <a:p>
                      <a:r>
                        <a:rPr lang="lv-LV"/>
                        <a:t>Pilngraudu rudzu maize</a:t>
                      </a:r>
                    </a:p>
                  </a:txBody>
                  <a:tcPr anchor="ctr"/>
                </a:tc>
                <a:tc>
                  <a:txBody>
                    <a:bodyPr/>
                    <a:lstStyle/>
                    <a:p>
                      <a:r>
                        <a:rPr lang="lv-LV"/>
                        <a:t>Banāni</a:t>
                      </a:r>
                    </a:p>
                  </a:txBody>
                  <a:tcPr anchor="ctr"/>
                </a:tc>
                <a:tc>
                  <a:txBody>
                    <a:bodyPr/>
                    <a:lstStyle/>
                    <a:p>
                      <a:r>
                        <a:rPr lang="lv-LV"/>
                        <a:t>Mandarīni</a:t>
                      </a:r>
                    </a:p>
                  </a:txBody>
                  <a:tcPr anchor="ctr"/>
                </a:tc>
              </a:tr>
              <a:tr h="370840">
                <a:tc>
                  <a:txBody>
                    <a:bodyPr/>
                    <a:lstStyle/>
                    <a:p>
                      <a:r>
                        <a:rPr lang="lv-LV"/>
                        <a:t>Grūbas</a:t>
                      </a:r>
                    </a:p>
                  </a:txBody>
                  <a:tcPr anchor="ctr"/>
                </a:tc>
                <a:tc>
                  <a:txBody>
                    <a:bodyPr/>
                    <a:lstStyle/>
                    <a:p>
                      <a:r>
                        <a:rPr lang="lv-LV"/>
                        <a:t>Hurma</a:t>
                      </a:r>
                    </a:p>
                  </a:txBody>
                  <a:tcPr anchor="ctr"/>
                </a:tc>
                <a:tc>
                  <a:txBody>
                    <a:bodyPr/>
                    <a:lstStyle/>
                    <a:p>
                      <a:r>
                        <a:rPr lang="lv-LV"/>
                        <a:t>Kaltētas dateles</a:t>
                      </a:r>
                    </a:p>
                  </a:txBody>
                  <a:tcPr anchor="ctr"/>
                </a:tc>
              </a:tr>
              <a:tr h="370840">
                <a:tc>
                  <a:txBody>
                    <a:bodyPr/>
                    <a:lstStyle/>
                    <a:p>
                      <a:r>
                        <a:rPr lang="lv-LV"/>
                        <a:t>Kvieši</a:t>
                      </a:r>
                    </a:p>
                  </a:txBody>
                  <a:tcPr anchor="ctr"/>
                </a:tc>
                <a:tc>
                  <a:txBody>
                    <a:bodyPr/>
                    <a:lstStyle/>
                    <a:p>
                      <a:r>
                        <a:rPr lang="lv-LV"/>
                        <a:t>Vīnogas</a:t>
                      </a:r>
                    </a:p>
                  </a:txBody>
                  <a:tcPr anchor="ctr"/>
                </a:tc>
                <a:tc>
                  <a:txBody>
                    <a:bodyPr/>
                    <a:lstStyle/>
                    <a:p>
                      <a:endParaRPr lang="lv-LV"/>
                    </a:p>
                  </a:txBody>
                  <a:tcPr anchor="ctr"/>
                </a:tc>
              </a:tr>
              <a:tr h="370840">
                <a:tc>
                  <a:txBody>
                    <a:bodyPr/>
                    <a:lstStyle/>
                    <a:p>
                      <a:r>
                        <a:rPr lang="lv-LV"/>
                        <a:t>Mieži</a:t>
                      </a:r>
                    </a:p>
                  </a:txBody>
                  <a:tcPr anchor="ctr"/>
                </a:tc>
                <a:tc>
                  <a:txBody>
                    <a:bodyPr/>
                    <a:lstStyle/>
                    <a:p>
                      <a:r>
                        <a:rPr lang="lv-LV"/>
                        <a:t>Kivi</a:t>
                      </a:r>
                    </a:p>
                  </a:txBody>
                  <a:tcPr anchor="ctr"/>
                </a:tc>
                <a:tc>
                  <a:txBody>
                    <a:bodyPr/>
                    <a:lstStyle/>
                    <a:p>
                      <a:r>
                        <a:rPr lang="lv-LV"/>
                        <a:t>Kukurūza</a:t>
                      </a:r>
                    </a:p>
                  </a:txBody>
                  <a:tcPr anchor="ctr"/>
                </a:tc>
              </a:tr>
              <a:tr h="370840">
                <a:tc>
                  <a:txBody>
                    <a:bodyPr/>
                    <a:lstStyle/>
                    <a:p>
                      <a:r>
                        <a:rPr lang="lv-LV"/>
                        <a:t>Saldie kartupeļi</a:t>
                      </a:r>
                    </a:p>
                  </a:txBody>
                  <a:tcPr anchor="ctr"/>
                </a:tc>
                <a:tc>
                  <a:txBody>
                    <a:bodyPr/>
                    <a:lstStyle/>
                    <a:p>
                      <a:r>
                        <a:rPr lang="lv-LV"/>
                        <a:t>Apelsīnu sula</a:t>
                      </a:r>
                    </a:p>
                  </a:txBody>
                  <a:tcPr anchor="ctr"/>
                </a:tc>
                <a:tc>
                  <a:txBody>
                    <a:bodyPr/>
                    <a:lstStyle/>
                    <a:p>
                      <a:r>
                        <a:rPr lang="lv-LV"/>
                        <a:t>Zaļie zirnīši</a:t>
                      </a:r>
                    </a:p>
                  </a:txBody>
                  <a:tcPr anchor="ctr"/>
                </a:tc>
              </a:tr>
              <a:tr h="370840">
                <a:tc>
                  <a:txBody>
                    <a:bodyPr/>
                    <a:lstStyle/>
                    <a:p>
                      <a:r>
                        <a:rPr lang="lv-LV"/>
                        <a:t>Ceptas pupiņas</a:t>
                      </a:r>
                    </a:p>
                  </a:txBody>
                  <a:tcPr anchor="ctr"/>
                </a:tc>
                <a:tc>
                  <a:txBody>
                    <a:bodyPr/>
                    <a:lstStyle/>
                    <a:p>
                      <a:r>
                        <a:rPr lang="lv-LV"/>
                        <a:t>Ābolu sula</a:t>
                      </a:r>
                    </a:p>
                  </a:txBody>
                  <a:tcPr anchor="ctr"/>
                </a:tc>
                <a:tc>
                  <a:txBody>
                    <a:bodyPr/>
                    <a:lstStyle/>
                    <a:p>
                      <a:endParaRPr lang="lv-LV"/>
                    </a:p>
                  </a:txBody>
                  <a:tcPr anchor="ctr"/>
                </a:tc>
              </a:tr>
              <a:tr h="370840">
                <a:tc>
                  <a:txBody>
                    <a:bodyPr/>
                    <a:lstStyle/>
                    <a:p>
                      <a:r>
                        <a:rPr lang="lv-LV"/>
                        <a:t>Pilngraudu makaroni</a:t>
                      </a:r>
                    </a:p>
                  </a:txBody>
                  <a:tcPr anchor="ctr"/>
                </a:tc>
                <a:tc>
                  <a:txBody>
                    <a:bodyPr/>
                    <a:lstStyle/>
                    <a:p>
                      <a:r>
                        <a:rPr lang="lv-LV"/>
                        <a:t>Tomātu sula</a:t>
                      </a:r>
                    </a:p>
                  </a:txBody>
                  <a:tcPr anchor="ctr"/>
                </a:tc>
                <a:tc>
                  <a:txBody>
                    <a:bodyPr/>
                    <a:lstStyle/>
                    <a:p>
                      <a:r>
                        <a:rPr lang="lv-LV"/>
                        <a:t>Sojas piens</a:t>
                      </a:r>
                    </a:p>
                  </a:txBody>
                  <a:tcPr anchor="ctr"/>
                </a:tc>
              </a:tr>
              <a:tr h="370840">
                <a:tc>
                  <a:txBody>
                    <a:bodyPr/>
                    <a:lstStyle/>
                    <a:p>
                      <a:r>
                        <a:rPr lang="lv-LV"/>
                        <a:t>Pilngraudu pita</a:t>
                      </a:r>
                    </a:p>
                  </a:txBody>
                  <a:tcPr anchor="ctr"/>
                </a:tc>
                <a:tc>
                  <a:txBody>
                    <a:bodyPr/>
                    <a:lstStyle/>
                    <a:p>
                      <a:endParaRPr lang="lv-LV"/>
                    </a:p>
                  </a:txBody>
                  <a:tcPr/>
                </a:tc>
                <a:tc>
                  <a:txBody>
                    <a:bodyPr/>
                    <a:lstStyle/>
                    <a:p>
                      <a:endParaRPr lang="lv-LV" dirty="0"/>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563562"/>
          </a:xfrm>
        </p:spPr>
        <p:txBody>
          <a:bodyPr>
            <a:normAutofit fontScale="90000"/>
          </a:bodyPr>
          <a:lstStyle/>
          <a:p>
            <a:r>
              <a:rPr lang="lv-LV" b="1" dirty="0" smtClean="0"/>
              <a:t>Produkti ar zemu glikēmisko indeksu</a:t>
            </a:r>
            <a:endParaRPr lang="lv-LV" b="1" dirty="0"/>
          </a:p>
        </p:txBody>
      </p:sp>
      <p:graphicFrame>
        <p:nvGraphicFramePr>
          <p:cNvPr id="4" name="Content Placeholder 3"/>
          <p:cNvGraphicFramePr>
            <a:graphicFrameLocks noGrp="1"/>
          </p:cNvGraphicFramePr>
          <p:nvPr>
            <p:ph idx="1"/>
          </p:nvPr>
        </p:nvGraphicFramePr>
        <p:xfrm>
          <a:off x="0" y="990599"/>
          <a:ext cx="9296400" cy="6583680"/>
        </p:xfrm>
        <a:graphic>
          <a:graphicData uri="http://schemas.openxmlformats.org/drawingml/2006/table">
            <a:tbl>
              <a:tblPr firstRow="1" bandRow="1">
                <a:tableStyleId>{5C22544A-7EE6-4342-B048-85BDC9FD1C3A}</a:tableStyleId>
              </a:tblPr>
              <a:tblGrid>
                <a:gridCol w="3098800"/>
                <a:gridCol w="3098800"/>
                <a:gridCol w="3098800"/>
              </a:tblGrid>
              <a:tr h="361526">
                <a:tc>
                  <a:txBody>
                    <a:bodyPr/>
                    <a:lstStyle/>
                    <a:p>
                      <a:r>
                        <a:rPr lang="lv-LV" dirty="0"/>
                        <a:t>Vārīti griķi</a:t>
                      </a:r>
                    </a:p>
                  </a:txBody>
                  <a:tcPr anchor="ctr"/>
                </a:tc>
                <a:tc>
                  <a:txBody>
                    <a:bodyPr/>
                    <a:lstStyle/>
                    <a:p>
                      <a:r>
                        <a:rPr lang="lv-LV"/>
                        <a:t>Vēžveidīgo gaļa</a:t>
                      </a:r>
                    </a:p>
                  </a:txBody>
                  <a:tcPr anchor="ctr"/>
                </a:tc>
                <a:tc>
                  <a:txBody>
                    <a:bodyPr/>
                    <a:lstStyle/>
                    <a:p>
                      <a:r>
                        <a:rPr lang="lv-LV" dirty="0"/>
                        <a:t>Zemenes</a:t>
                      </a:r>
                    </a:p>
                  </a:txBody>
                  <a:tcPr anchor="ctr"/>
                </a:tc>
              </a:tr>
              <a:tr h="361526">
                <a:tc>
                  <a:txBody>
                    <a:bodyPr/>
                    <a:lstStyle/>
                    <a:p>
                      <a:r>
                        <a:rPr lang="lv-LV"/>
                        <a:t>Zaļie zirnīši, lēcas</a:t>
                      </a:r>
                    </a:p>
                  </a:txBody>
                  <a:tcPr anchor="ctr"/>
                </a:tc>
                <a:tc>
                  <a:txBody>
                    <a:bodyPr/>
                    <a:lstStyle/>
                    <a:p>
                      <a:r>
                        <a:rPr lang="lv-LV"/>
                        <a:t>Omāri</a:t>
                      </a:r>
                    </a:p>
                  </a:txBody>
                  <a:tcPr anchor="ctr"/>
                </a:tc>
                <a:tc>
                  <a:txBody>
                    <a:bodyPr/>
                    <a:lstStyle/>
                    <a:p>
                      <a:endParaRPr lang="lv-LV"/>
                    </a:p>
                  </a:txBody>
                  <a:tcPr anchor="ctr"/>
                </a:tc>
              </a:tr>
              <a:tr h="361526">
                <a:tc>
                  <a:txBody>
                    <a:bodyPr/>
                    <a:lstStyle/>
                    <a:p>
                      <a:r>
                        <a:rPr lang="lv-LV"/>
                        <a:t>Pilngraudu auzu pārslas</a:t>
                      </a:r>
                    </a:p>
                  </a:txBody>
                  <a:tcPr anchor="ctr"/>
                </a:tc>
                <a:tc>
                  <a:txBody>
                    <a:bodyPr/>
                    <a:lstStyle/>
                    <a:p>
                      <a:r>
                        <a:rPr lang="lv-LV"/>
                        <a:t>Tītara gaļa</a:t>
                      </a:r>
                    </a:p>
                  </a:txBody>
                  <a:tcPr anchor="ctr"/>
                </a:tc>
                <a:tc>
                  <a:txBody>
                    <a:bodyPr/>
                    <a:lstStyle/>
                    <a:p>
                      <a:r>
                        <a:rPr lang="lv-LV"/>
                        <a:t>Kabači</a:t>
                      </a:r>
                    </a:p>
                  </a:txBody>
                  <a:tcPr anchor="ctr"/>
                </a:tc>
              </a:tr>
              <a:tr h="361526">
                <a:tc>
                  <a:txBody>
                    <a:bodyPr/>
                    <a:lstStyle/>
                    <a:p>
                      <a:r>
                        <a:rPr lang="lv-LV"/>
                        <a:t>Pupiņas, pupas</a:t>
                      </a:r>
                    </a:p>
                  </a:txBody>
                  <a:tcPr anchor="ctr"/>
                </a:tc>
                <a:tc>
                  <a:txBody>
                    <a:bodyPr/>
                    <a:lstStyle/>
                    <a:p>
                      <a:endParaRPr lang="lv-LV"/>
                    </a:p>
                  </a:txBody>
                  <a:tcPr anchor="ctr"/>
                </a:tc>
                <a:tc>
                  <a:txBody>
                    <a:bodyPr/>
                    <a:lstStyle/>
                    <a:p>
                      <a:r>
                        <a:rPr lang="lv-LV"/>
                        <a:t>Ziedkāposti</a:t>
                      </a:r>
                    </a:p>
                  </a:txBody>
                  <a:tcPr anchor="ctr"/>
                </a:tc>
              </a:tr>
              <a:tr h="361526">
                <a:tc>
                  <a:txBody>
                    <a:bodyPr/>
                    <a:lstStyle/>
                    <a:p>
                      <a:r>
                        <a:rPr lang="lv-LV"/>
                        <a:t>Rieksti</a:t>
                      </a:r>
                    </a:p>
                  </a:txBody>
                  <a:tcPr anchor="ctr"/>
                </a:tc>
                <a:tc>
                  <a:txBody>
                    <a:bodyPr/>
                    <a:lstStyle/>
                    <a:p>
                      <a:r>
                        <a:rPr lang="lv-LV"/>
                        <a:t>Apelsīni</a:t>
                      </a:r>
                    </a:p>
                  </a:txBody>
                  <a:tcPr anchor="ctr"/>
                </a:tc>
                <a:tc>
                  <a:txBody>
                    <a:bodyPr/>
                    <a:lstStyle/>
                    <a:p>
                      <a:r>
                        <a:rPr lang="lv-LV"/>
                        <a:t>Selerija</a:t>
                      </a:r>
                    </a:p>
                  </a:txBody>
                  <a:tcPr anchor="ctr"/>
                </a:tc>
              </a:tr>
              <a:tr h="361526">
                <a:tc>
                  <a:txBody>
                    <a:bodyPr/>
                    <a:lstStyle/>
                    <a:p>
                      <a:r>
                        <a:rPr lang="lv-LV"/>
                        <a:t>Sojas pupiņas</a:t>
                      </a:r>
                    </a:p>
                  </a:txBody>
                  <a:tcPr anchor="ctr"/>
                </a:tc>
                <a:tc>
                  <a:txBody>
                    <a:bodyPr/>
                    <a:lstStyle/>
                    <a:p>
                      <a:r>
                        <a:rPr lang="lv-LV"/>
                        <a:t>Greipfrūti</a:t>
                      </a:r>
                    </a:p>
                  </a:txBody>
                  <a:tcPr anchor="ctr"/>
                </a:tc>
                <a:tc>
                  <a:txBody>
                    <a:bodyPr/>
                    <a:lstStyle/>
                    <a:p>
                      <a:r>
                        <a:rPr lang="lv-LV"/>
                        <a:t>Brokoļi</a:t>
                      </a:r>
                    </a:p>
                  </a:txBody>
                  <a:tcPr anchor="ctr"/>
                </a:tc>
              </a:tr>
              <a:tr h="361526">
                <a:tc>
                  <a:txBody>
                    <a:bodyPr/>
                    <a:lstStyle/>
                    <a:p>
                      <a:r>
                        <a:rPr lang="lv-LV"/>
                        <a:t>Sēnes</a:t>
                      </a:r>
                    </a:p>
                  </a:txBody>
                  <a:tcPr anchor="ctr"/>
                </a:tc>
                <a:tc>
                  <a:txBody>
                    <a:bodyPr/>
                    <a:lstStyle/>
                    <a:p>
                      <a:r>
                        <a:rPr lang="lv-LV" dirty="0"/>
                        <a:t>Āboli</a:t>
                      </a:r>
                    </a:p>
                  </a:txBody>
                  <a:tcPr anchor="ctr"/>
                </a:tc>
                <a:tc>
                  <a:txBody>
                    <a:bodyPr/>
                    <a:lstStyle/>
                    <a:p>
                      <a:r>
                        <a:rPr lang="lv-LV"/>
                        <a:t>Spināti</a:t>
                      </a:r>
                    </a:p>
                  </a:txBody>
                  <a:tcPr anchor="ctr"/>
                </a:tc>
              </a:tr>
              <a:tr h="361526">
                <a:tc>
                  <a:txBody>
                    <a:bodyPr/>
                    <a:lstStyle/>
                    <a:p>
                      <a:r>
                        <a:rPr lang="lv-LV"/>
                        <a:t>Liellopa gaļa</a:t>
                      </a:r>
                    </a:p>
                  </a:txBody>
                  <a:tcPr anchor="ctr"/>
                </a:tc>
                <a:tc>
                  <a:txBody>
                    <a:bodyPr/>
                    <a:lstStyle/>
                    <a:p>
                      <a:r>
                        <a:rPr lang="lv-LV"/>
                        <a:t>Ķirši</a:t>
                      </a:r>
                    </a:p>
                  </a:txBody>
                  <a:tcPr anchor="ctr"/>
                </a:tc>
                <a:tc>
                  <a:txBody>
                    <a:bodyPr/>
                    <a:lstStyle/>
                    <a:p>
                      <a:r>
                        <a:rPr lang="lv-LV"/>
                        <a:t>Gurķi</a:t>
                      </a:r>
                    </a:p>
                  </a:txBody>
                  <a:tcPr anchor="ctr"/>
                </a:tc>
              </a:tr>
              <a:tr h="361526">
                <a:tc>
                  <a:txBody>
                    <a:bodyPr/>
                    <a:lstStyle/>
                    <a:p>
                      <a:r>
                        <a:rPr lang="lv-LV" dirty="0"/>
                        <a:t>Vista</a:t>
                      </a:r>
                    </a:p>
                  </a:txBody>
                  <a:tcPr anchor="ctr"/>
                </a:tc>
                <a:tc>
                  <a:txBody>
                    <a:bodyPr/>
                    <a:lstStyle/>
                    <a:p>
                      <a:r>
                        <a:rPr lang="lv-LV"/>
                        <a:t>Bumbieri</a:t>
                      </a:r>
                    </a:p>
                  </a:txBody>
                  <a:tcPr anchor="ctr"/>
                </a:tc>
                <a:tc>
                  <a:txBody>
                    <a:bodyPr/>
                    <a:lstStyle/>
                    <a:p>
                      <a:r>
                        <a:rPr lang="lv-LV"/>
                        <a:t>Zaļumi</a:t>
                      </a:r>
                    </a:p>
                  </a:txBody>
                  <a:tcPr anchor="ctr"/>
                </a:tc>
              </a:tr>
              <a:tr h="361526">
                <a:tc>
                  <a:txBody>
                    <a:bodyPr/>
                    <a:lstStyle/>
                    <a:p>
                      <a:r>
                        <a:rPr lang="lv-LV"/>
                        <a:t>Olas</a:t>
                      </a:r>
                    </a:p>
                  </a:txBody>
                  <a:tcPr anchor="ctr"/>
                </a:tc>
                <a:tc>
                  <a:txBody>
                    <a:bodyPr/>
                    <a:lstStyle/>
                    <a:p>
                      <a:r>
                        <a:rPr lang="lv-LV"/>
                        <a:t>Granātāboli</a:t>
                      </a:r>
                    </a:p>
                  </a:txBody>
                  <a:tcPr anchor="ctr"/>
                </a:tc>
                <a:tc>
                  <a:txBody>
                    <a:bodyPr/>
                    <a:lstStyle/>
                    <a:p>
                      <a:r>
                        <a:rPr lang="lv-LV"/>
                        <a:t>Sīpoli</a:t>
                      </a:r>
                    </a:p>
                  </a:txBody>
                  <a:tcPr anchor="ctr"/>
                </a:tc>
              </a:tr>
              <a:tr h="361526">
                <a:tc>
                  <a:txBody>
                    <a:bodyPr/>
                    <a:lstStyle/>
                    <a:p>
                      <a:r>
                        <a:rPr lang="lv-LV"/>
                        <a:t>Zivis</a:t>
                      </a:r>
                    </a:p>
                  </a:txBody>
                  <a:tcPr anchor="ctr"/>
                </a:tc>
                <a:tc>
                  <a:txBody>
                    <a:bodyPr/>
                    <a:lstStyle/>
                    <a:p>
                      <a:r>
                        <a:rPr lang="lv-LV"/>
                        <a:t>Plūmes</a:t>
                      </a:r>
                    </a:p>
                  </a:txBody>
                  <a:tcPr anchor="ctr"/>
                </a:tc>
                <a:tc>
                  <a:txBody>
                    <a:bodyPr/>
                    <a:lstStyle/>
                    <a:p>
                      <a:r>
                        <a:rPr lang="lv-LV"/>
                        <a:t>Saldie pipari</a:t>
                      </a:r>
                    </a:p>
                  </a:txBody>
                  <a:tcPr anchor="ctr"/>
                </a:tc>
              </a:tr>
              <a:tr h="361526">
                <a:tc>
                  <a:txBody>
                    <a:bodyPr/>
                    <a:lstStyle/>
                    <a:p>
                      <a:r>
                        <a:rPr lang="lv-LV"/>
                        <a:t>Cūkgaļa</a:t>
                      </a:r>
                    </a:p>
                  </a:txBody>
                  <a:tcPr anchor="ctr"/>
                </a:tc>
                <a:tc>
                  <a:txBody>
                    <a:bodyPr/>
                    <a:lstStyle/>
                    <a:p>
                      <a:r>
                        <a:rPr lang="lv-LV"/>
                        <a:t>Upenes</a:t>
                      </a:r>
                    </a:p>
                  </a:txBody>
                  <a:tcPr anchor="ctr"/>
                </a:tc>
                <a:tc>
                  <a:txBody>
                    <a:bodyPr/>
                    <a:lstStyle/>
                    <a:p>
                      <a:r>
                        <a:rPr lang="lv-LV"/>
                        <a:t>Kāposti</a:t>
                      </a:r>
                    </a:p>
                  </a:txBody>
                  <a:tcPr anchor="ctr"/>
                </a:tc>
              </a:tr>
              <a:tr h="361526">
                <a:tc>
                  <a:txBody>
                    <a:bodyPr/>
                    <a:lstStyle/>
                    <a:p>
                      <a:r>
                        <a:rPr lang="lv-LV"/>
                        <a:t>Jēra gaļa</a:t>
                      </a:r>
                    </a:p>
                  </a:txBody>
                  <a:tcPr anchor="ctr"/>
                </a:tc>
                <a:tc>
                  <a:txBody>
                    <a:bodyPr/>
                    <a:lstStyle/>
                    <a:p>
                      <a:r>
                        <a:rPr lang="lv-LV"/>
                        <a:t>Avenes</a:t>
                      </a:r>
                    </a:p>
                  </a:txBody>
                  <a:tcPr anchor="ctr"/>
                </a:tc>
                <a:tc>
                  <a:txBody>
                    <a:bodyPr/>
                    <a:lstStyle/>
                    <a:p>
                      <a:r>
                        <a:rPr lang="lv-LV"/>
                        <a:t>Redīsi</a:t>
                      </a:r>
                    </a:p>
                  </a:txBody>
                  <a:tcPr anchor="ctr"/>
                </a:tc>
              </a:tr>
              <a:tr h="361526">
                <a:tc>
                  <a:txBody>
                    <a:bodyPr/>
                    <a:lstStyle/>
                    <a:p>
                      <a:r>
                        <a:rPr lang="lv-LV"/>
                        <a:t>Teļa gaļa</a:t>
                      </a:r>
                    </a:p>
                  </a:txBody>
                  <a:tcPr anchor="ctr"/>
                </a:tc>
                <a:tc>
                  <a:txBody>
                    <a:bodyPr/>
                    <a:lstStyle/>
                    <a:p>
                      <a:r>
                        <a:rPr lang="lv-LV"/>
                        <a:t>Žāvētas aprikozes</a:t>
                      </a:r>
                    </a:p>
                  </a:txBody>
                  <a:tcPr anchor="ctr"/>
                </a:tc>
                <a:tc>
                  <a:txBody>
                    <a:bodyPr/>
                    <a:lstStyle/>
                    <a:p>
                      <a:r>
                        <a:rPr lang="lv-LV"/>
                        <a:t>Tomāti</a:t>
                      </a:r>
                    </a:p>
                  </a:txBody>
                  <a:tcPr anchor="ctr"/>
                </a:tc>
              </a:tr>
              <a:tr h="361526">
                <a:tc>
                  <a:txBody>
                    <a:bodyPr/>
                    <a:lstStyle/>
                    <a:p>
                      <a:r>
                        <a:rPr lang="lv-LV" dirty="0" err="1"/>
                        <a:t>Alņa</a:t>
                      </a:r>
                      <a:r>
                        <a:rPr lang="lv-LV" dirty="0"/>
                        <a:t> gaļa</a:t>
                      </a:r>
                    </a:p>
                  </a:txBody>
                  <a:tcPr anchor="ctr"/>
                </a:tc>
                <a:tc>
                  <a:txBody>
                    <a:bodyPr/>
                    <a:lstStyle/>
                    <a:p>
                      <a:r>
                        <a:rPr lang="lv-LV"/>
                        <a:t>Jāņogas</a:t>
                      </a:r>
                    </a:p>
                  </a:txBody>
                  <a:tcPr anchor="ctr"/>
                </a:tc>
                <a:tc>
                  <a:txBody>
                    <a:bodyPr/>
                    <a:lstStyle/>
                    <a:p>
                      <a:endParaRPr lang="lv-LV"/>
                    </a:p>
                  </a:txBody>
                  <a:tcPr anchor="ctr"/>
                </a:tc>
              </a:tr>
              <a:tr h="361526">
                <a:tc>
                  <a:txBody>
                    <a:bodyPr/>
                    <a:lstStyle/>
                    <a:p>
                      <a:r>
                        <a:rPr lang="lv-LV" dirty="0"/>
                        <a:t>Truša gaļa</a:t>
                      </a:r>
                    </a:p>
                  </a:txBody>
                  <a:tcPr anchor="ctr"/>
                </a:tc>
                <a:tc>
                  <a:txBody>
                    <a:bodyPr/>
                    <a:lstStyle/>
                    <a:p>
                      <a:r>
                        <a:rPr lang="lv-LV"/>
                        <a:t>Brūklenes</a:t>
                      </a:r>
                    </a:p>
                  </a:txBody>
                  <a:tcPr anchor="ctr"/>
                </a:tc>
                <a:tc>
                  <a:txBody>
                    <a:bodyPr/>
                    <a:lstStyle/>
                    <a:p>
                      <a:r>
                        <a:rPr lang="lv-LV"/>
                        <a:t>Melnā šokolāde</a:t>
                      </a:r>
                    </a:p>
                  </a:txBody>
                  <a:tcPr anchor="ctr"/>
                </a:tc>
              </a:tr>
              <a:tr h="361526">
                <a:tc>
                  <a:txBody>
                    <a:bodyPr/>
                    <a:lstStyle/>
                    <a:p>
                      <a:r>
                        <a:rPr lang="lv-LV"/>
                        <a:t>Pīle</a:t>
                      </a:r>
                    </a:p>
                  </a:txBody>
                  <a:tcPr anchor="ctr"/>
                </a:tc>
                <a:tc>
                  <a:txBody>
                    <a:bodyPr/>
                    <a:lstStyle/>
                    <a:p>
                      <a:r>
                        <a:rPr lang="lv-LV"/>
                        <a:t>Persiki</a:t>
                      </a:r>
                    </a:p>
                  </a:txBody>
                  <a:tcPr anchor="ctr"/>
                </a:tc>
                <a:tc>
                  <a:txBody>
                    <a:bodyPr/>
                    <a:lstStyle/>
                    <a:p>
                      <a:r>
                        <a:rPr lang="lv-LV"/>
                        <a:t>Parasts jogurts</a:t>
                      </a:r>
                    </a:p>
                  </a:txBody>
                  <a:tcPr anchor="ctr"/>
                </a:tc>
              </a:tr>
              <a:tr h="361526">
                <a:tc>
                  <a:txBody>
                    <a:bodyPr/>
                    <a:lstStyle/>
                    <a:p>
                      <a:r>
                        <a:rPr lang="lv-LV"/>
                        <a:t>Strausa gaļa</a:t>
                      </a:r>
                    </a:p>
                  </a:txBody>
                  <a:tcPr anchor="ctr"/>
                </a:tc>
                <a:tc>
                  <a:txBody>
                    <a:bodyPr/>
                    <a:lstStyle/>
                    <a:p>
                      <a:r>
                        <a:rPr lang="lv-LV"/>
                        <a:t>Žāvētas plūmes</a:t>
                      </a:r>
                    </a:p>
                  </a:txBody>
                  <a:tcPr anchor="ctr"/>
                </a:tc>
                <a:tc>
                  <a:txBody>
                    <a:bodyPr/>
                    <a:lstStyle/>
                    <a:p>
                      <a:r>
                        <a:rPr lang="lv-LV" dirty="0"/>
                        <a:t>Pilnpiens</a:t>
                      </a:r>
                    </a:p>
                  </a:txBody>
                  <a:tcPr anchor="ct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r>
              <a:rPr lang="lv-LV" dirty="0" smtClean="0"/>
              <a:t>Ja ēdiena glikēmiskais indekss ir liels, tas nozīmē, ka ogļhidrāti uzsūcas ātri (ātrie ogļhidrāti), bet mazs glikēmiskais indekss nozīmē, ka uzsūkšanās notiek lēnā (lēnie ogļhidrāti). </a:t>
            </a:r>
          </a:p>
          <a:p>
            <a:r>
              <a:rPr lang="lv-LV" dirty="0" smtClean="0"/>
              <a:t>Ikdienā jālieto tie ogļhidrāti, kas asinīs nonāk lēnām (ar zemu GI) un nodrošina vienmērīgu insulīna līmeni, apgādājot organismu ar enerģiju vienmērīgi.</a:t>
            </a:r>
            <a:endParaRPr lang="lv-LV"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05800" cy="5668963"/>
          </a:xfrm>
        </p:spPr>
        <p:txBody>
          <a:bodyPr>
            <a:normAutofit/>
          </a:bodyPr>
          <a:lstStyle/>
          <a:p>
            <a:r>
              <a:rPr lang="lv-LV" dirty="0" smtClean="0"/>
              <a:t>Uztura speciālisti uzskata, ka pieauguša cilvēka uztura devā dienā jābūt ap 2-4 gramiem ogļhidrātu uz katru ķermeņa kilogramu (atkarībā no fiziskās slodzes intensitātes). Brokastīm vajadzētu būt visbagātākajām ar ogļhidrātiem. </a:t>
            </a:r>
          </a:p>
          <a:p>
            <a:r>
              <a:rPr lang="lv-LV" dirty="0" smtClean="0"/>
              <a:t>Uz vakarpusi ogļhidrātus nepieciešams uzņemt arvien mazāk, ja vairs nav paredzētas nekādas fiziskas aktivitātes un organismam vairs nav nepieciešams tik daudz enerģijas kā no rīta.</a:t>
            </a:r>
            <a:endParaRPr lang="lv-LV"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Olbaltumvielas</a:t>
            </a:r>
            <a:endParaRPr lang="lv-LV" b="1" dirty="0"/>
          </a:p>
        </p:txBody>
      </p:sp>
      <p:pic>
        <p:nvPicPr>
          <p:cNvPr id="51202" name="Picture 2" descr="http://www.gymworkoutchart.com/wp-content/uploads/2017/06/Muscle-Building-Diet.jpg"/>
          <p:cNvPicPr>
            <a:picLocks noChangeAspect="1" noChangeArrowheads="1"/>
          </p:cNvPicPr>
          <p:nvPr/>
        </p:nvPicPr>
        <p:blipFill>
          <a:blip r:embed="rId2"/>
          <a:srcRect/>
          <a:stretch>
            <a:fillRect/>
          </a:stretch>
        </p:blipFill>
        <p:spPr bwMode="auto">
          <a:xfrm>
            <a:off x="238127" y="1905001"/>
            <a:ext cx="8499003" cy="358139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gym.westernsydney.edu.au/wp-content/uploads/2016/05/High-protein-foods.jpg"/>
          <p:cNvPicPr>
            <a:picLocks noChangeAspect="1" noChangeArrowheads="1"/>
          </p:cNvPicPr>
          <p:nvPr/>
        </p:nvPicPr>
        <p:blipFill>
          <a:blip r:embed="rId2"/>
          <a:srcRect/>
          <a:stretch>
            <a:fillRect/>
          </a:stretch>
        </p:blipFill>
        <p:spPr bwMode="auto">
          <a:xfrm>
            <a:off x="609600" y="609600"/>
            <a:ext cx="7976114" cy="544830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Olbaltumvielas</a:t>
            </a:r>
            <a:endParaRPr lang="lv-LV" b="1" dirty="0"/>
          </a:p>
        </p:txBody>
      </p:sp>
      <p:sp>
        <p:nvSpPr>
          <p:cNvPr id="3" name="Content Placeholder 2"/>
          <p:cNvSpPr>
            <a:spLocks noGrp="1"/>
          </p:cNvSpPr>
          <p:nvPr>
            <p:ph idx="1"/>
          </p:nvPr>
        </p:nvSpPr>
        <p:spPr/>
        <p:txBody>
          <a:bodyPr/>
          <a:lstStyle/>
          <a:p>
            <a:r>
              <a:rPr lang="lv-LV" dirty="0" smtClean="0"/>
              <a:t>Ar olbaltumvielām ir saistīti visi dzīvības procesi. </a:t>
            </a:r>
          </a:p>
          <a:p>
            <a:r>
              <a:rPr lang="lv-LV" dirty="0" smtClean="0"/>
              <a:t>Tās ietilpst visu dzīvo organismu šūnu un audu sastāvā. Mati, nagi, muskuļu šūnas, kauli, sarkanie asins ķermenīši – visur ir olbaltumvielas. </a:t>
            </a:r>
          </a:p>
          <a:p>
            <a:r>
              <a:rPr lang="lv-LV" dirty="0" smtClean="0"/>
              <a:t>Lielākā daļa uztura ir jābalsta tieši uz olbaltumvielām</a:t>
            </a:r>
            <a:r>
              <a:rPr lang="lv-LV" b="1" dirty="0" smtClean="0"/>
              <a:t>.</a:t>
            </a:r>
            <a:r>
              <a:rPr lang="lv-LV" dirty="0" smtClean="0"/>
              <a:t> </a:t>
            </a:r>
            <a:endParaRPr lang="lv-LV"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Olbaltumvielu iedalījums</a:t>
            </a:r>
            <a:endParaRPr lang="lv-LV" b="1" dirty="0"/>
          </a:p>
        </p:txBody>
      </p:sp>
      <p:sp>
        <p:nvSpPr>
          <p:cNvPr id="3" name="Content Placeholder 2"/>
          <p:cNvSpPr>
            <a:spLocks noGrp="1"/>
          </p:cNvSpPr>
          <p:nvPr>
            <p:ph idx="1"/>
          </p:nvPr>
        </p:nvSpPr>
        <p:spPr/>
        <p:txBody>
          <a:bodyPr>
            <a:normAutofit lnSpcReduction="10000"/>
          </a:bodyPr>
          <a:lstStyle/>
          <a:p>
            <a:r>
              <a:rPr lang="lv-LV" dirty="0" smtClean="0"/>
              <a:t>No 20 aminoskābēm, kas atrodamas olbaltumvielās, organisms var sintezēt (radīt) pusi. </a:t>
            </a:r>
          </a:p>
          <a:p>
            <a:r>
              <a:rPr lang="lv-LV" dirty="0" smtClean="0"/>
              <a:t>Aminoskābes tiek iedalītas aizstājamajās – cilvēka organismā var veidoties no citām aminoskābēm, un neaizstājamajās – cilvēka organismā nevar veidoties no citām aminoskābēm un tās ir regulāri jāuzņem ar uzturu.</a:t>
            </a:r>
            <a:endParaRPr lang="lv-LV"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Olbaltumvielas</a:t>
            </a:r>
            <a:endParaRPr lang="lv-LV" b="1" dirty="0"/>
          </a:p>
        </p:txBody>
      </p:sp>
      <p:sp>
        <p:nvSpPr>
          <p:cNvPr id="3" name="Content Placeholder 2"/>
          <p:cNvSpPr>
            <a:spLocks noGrp="1"/>
          </p:cNvSpPr>
          <p:nvPr>
            <p:ph idx="1"/>
          </p:nvPr>
        </p:nvSpPr>
        <p:spPr/>
        <p:txBody>
          <a:bodyPr>
            <a:normAutofit fontScale="92500" lnSpcReduction="10000"/>
          </a:bodyPr>
          <a:lstStyle/>
          <a:p>
            <a:r>
              <a:rPr lang="lv-LV" dirty="0" smtClean="0"/>
              <a:t>Uztura speciālisti uzskata, ka pieauguša cilvēka uztura devā dienā jābūt ap 1.3 – 2 gramiem olbaltumvielu uz katru ķermeņa kilogramu (atkarībā no vecuma, dzimuma un fiziskās slodzes intensitātes).</a:t>
            </a:r>
          </a:p>
          <a:p>
            <a:r>
              <a:rPr lang="lv-LV" dirty="0" smtClean="0"/>
              <a:t>Liela nozīme ir arī pareizai attiecībai starp olbaltumvielām un citām uzturvielām. Ja ēdienā ir nepietiekams daudzums tauku un ogļhidrātu, tad organisms olbaltumvielas, ko tas sintezē no ēdiena, izmanto enerģijas zudumu segšanai.</a:t>
            </a:r>
          </a:p>
          <a:p>
            <a:endParaRPr lang="lv-LV"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lv-LV" b="1" dirty="0" smtClean="0"/>
              <a:t>Ja organismā trūkst olbaltumvielas</a:t>
            </a:r>
            <a:endParaRPr lang="lv-LV" b="1" dirty="0"/>
          </a:p>
        </p:txBody>
      </p:sp>
      <p:sp>
        <p:nvSpPr>
          <p:cNvPr id="3" name="Content Placeholder 2"/>
          <p:cNvSpPr>
            <a:spLocks noGrp="1"/>
          </p:cNvSpPr>
          <p:nvPr>
            <p:ph idx="1"/>
          </p:nvPr>
        </p:nvSpPr>
        <p:spPr/>
        <p:txBody>
          <a:bodyPr>
            <a:normAutofit lnSpcReduction="10000"/>
          </a:bodyPr>
          <a:lstStyle/>
          <a:p>
            <a:r>
              <a:rPr lang="lv-LV" dirty="0" smtClean="0"/>
              <a:t>Ja mēs nepilnvērtīgi ēdam. Muskuļi ir vāji un ir liels traumu risks.</a:t>
            </a:r>
          </a:p>
          <a:p>
            <a:r>
              <a:rPr lang="lv-LV" dirty="0" smtClean="0"/>
              <a:t>Cilvēks daudz slimo, jo nav lizīna, imunitāte pazeminās. Lizīns ir viena no olbaltumvielas veidojošām aminoskābēm. Dzīvniekiem lizīns noteikti jāuzņem ar barību, bet augi un mikroorganismi lizīnu spēj sintezēt no asparagīnskābes. Lizīnam ir svarīga loma kalcija uzsūkšanās procesos organismā.</a:t>
            </a:r>
            <a:endParaRPr lang="lv-LV"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lv-LV" b="1" dirty="0" smtClean="0"/>
              <a:t>Veselīgs dzīvesveids ir pareiza izpratne par to, kā dzīvot, kā strādāt, kā atpūsties, kā ēst, kā satikt un kontaktēties ar citiem cilvēkiem</a:t>
            </a:r>
            <a:r>
              <a:rPr lang="lv-LV" dirty="0" smtClean="0"/>
              <a:t>.</a:t>
            </a:r>
            <a:br>
              <a:rPr lang="lv-LV" dirty="0" smtClean="0"/>
            </a:br>
            <a:endParaRPr lang="lv-LV" dirty="0" smtClean="0"/>
          </a:p>
          <a:p>
            <a:r>
              <a:rPr lang="lv-LV" dirty="0" smtClean="0">
                <a:solidFill>
                  <a:srgbClr val="FF0000"/>
                </a:solidFill>
              </a:rPr>
              <a:t>dzīves un atpūtas režīms, </a:t>
            </a:r>
          </a:p>
          <a:p>
            <a:r>
              <a:rPr lang="lv-LV" dirty="0" smtClean="0">
                <a:solidFill>
                  <a:srgbClr val="FF0000"/>
                </a:solidFill>
              </a:rPr>
              <a:t>fiziskās aktivitātes, </a:t>
            </a:r>
          </a:p>
          <a:p>
            <a:r>
              <a:rPr lang="lv-LV" dirty="0" smtClean="0">
                <a:solidFill>
                  <a:srgbClr val="FF0000"/>
                </a:solidFill>
              </a:rPr>
              <a:t>ēšanas ieradumi, </a:t>
            </a:r>
          </a:p>
          <a:p>
            <a:r>
              <a:rPr lang="lv-LV" dirty="0" smtClean="0">
                <a:solidFill>
                  <a:srgbClr val="FF0000"/>
                </a:solidFill>
              </a:rPr>
              <a:t>savstarpējās attiecības. </a:t>
            </a:r>
          </a:p>
          <a:p>
            <a:endParaRPr lang="lv-LV" dirty="0" smtClean="0"/>
          </a:p>
          <a:p>
            <a:endParaRPr lang="lv-LV"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Muskuļu masas palielināšanai</a:t>
            </a:r>
            <a:endParaRPr lang="lv-LV" b="1" dirty="0"/>
          </a:p>
        </p:txBody>
      </p:sp>
      <p:sp>
        <p:nvSpPr>
          <p:cNvPr id="3" name="Content Placeholder 2"/>
          <p:cNvSpPr>
            <a:spLocks noGrp="1"/>
          </p:cNvSpPr>
          <p:nvPr>
            <p:ph idx="1"/>
          </p:nvPr>
        </p:nvSpPr>
        <p:spPr/>
        <p:txBody>
          <a:bodyPr/>
          <a:lstStyle/>
          <a:p>
            <a:r>
              <a:rPr lang="lv-LV" dirty="0" smtClean="0"/>
              <a:t>Olbaltumvielas pusdienās un vakariņās jāuzņem</a:t>
            </a:r>
          </a:p>
          <a:p>
            <a:r>
              <a:rPr lang="lv-LV" dirty="0" smtClean="0"/>
              <a:t>Ja muskulis ir strādājis, tas ir jāpabaro ar olbaltumvielām.</a:t>
            </a:r>
            <a:endParaRPr lang="lv-LV"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smtClean="0"/>
              <a:t>Ja organismā par daudz olbaltumvielas</a:t>
            </a:r>
            <a:endParaRPr lang="lv-LV" b="1" dirty="0"/>
          </a:p>
        </p:txBody>
      </p:sp>
      <p:sp>
        <p:nvSpPr>
          <p:cNvPr id="3" name="Content Placeholder 2"/>
          <p:cNvSpPr>
            <a:spLocks noGrp="1"/>
          </p:cNvSpPr>
          <p:nvPr>
            <p:ph idx="1"/>
          </p:nvPr>
        </p:nvSpPr>
        <p:spPr/>
        <p:txBody>
          <a:bodyPr/>
          <a:lstStyle/>
          <a:p>
            <a:r>
              <a:rPr lang="lv-LV" dirty="0" smtClean="0"/>
              <a:t>Cieš nieres un aknas</a:t>
            </a:r>
            <a:endParaRPr lang="lv-LV"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Tauki</a:t>
            </a:r>
            <a:endParaRPr lang="lv-LV" dirty="0"/>
          </a:p>
        </p:txBody>
      </p:sp>
      <p:pic>
        <p:nvPicPr>
          <p:cNvPr id="30722" name="Picture 2" descr="Rimi bērniem"/>
          <p:cNvPicPr>
            <a:picLocks noChangeAspect="1" noChangeArrowheads="1"/>
          </p:cNvPicPr>
          <p:nvPr/>
        </p:nvPicPr>
        <p:blipFill>
          <a:blip r:embed="rId2"/>
          <a:srcRect/>
          <a:stretch>
            <a:fillRect/>
          </a:stretch>
        </p:blipFill>
        <p:spPr bwMode="auto">
          <a:xfrm>
            <a:off x="457200" y="1143000"/>
            <a:ext cx="8309023" cy="550057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Tauki</a:t>
            </a:r>
            <a:endParaRPr lang="lv-LV" dirty="0"/>
          </a:p>
        </p:txBody>
      </p:sp>
      <p:sp>
        <p:nvSpPr>
          <p:cNvPr id="3" name="Content Placeholder 2"/>
          <p:cNvSpPr>
            <a:spLocks noGrp="1"/>
          </p:cNvSpPr>
          <p:nvPr>
            <p:ph idx="1"/>
          </p:nvPr>
        </p:nvSpPr>
        <p:spPr>
          <a:xfrm>
            <a:off x="533400" y="1219200"/>
            <a:ext cx="8153400" cy="5105400"/>
          </a:xfrm>
        </p:spPr>
        <p:txBody>
          <a:bodyPr>
            <a:normAutofit fontScale="70000" lnSpcReduction="20000"/>
          </a:bodyPr>
          <a:lstStyle/>
          <a:p>
            <a:r>
              <a:rPr lang="lv-LV" dirty="0" smtClean="0"/>
              <a:t>Tauki organismā galvenokārt ir enerģijas avots, taču tie ietilpst arī citoplazmas un šūnapvalka sastāvā.</a:t>
            </a:r>
          </a:p>
          <a:p>
            <a:r>
              <a:rPr lang="lv-LV" dirty="0" smtClean="0"/>
              <a:t>Tauki ir nepieciešami, tie ir vieni no organisma galvenajām barības vielām. </a:t>
            </a:r>
          </a:p>
          <a:p>
            <a:r>
              <a:rPr lang="lv-LV" dirty="0" smtClean="0"/>
              <a:t>Tauki pasargā organismu no atdzišanas un amortizē iekšējos orgānus, atvieglo sagremošanu, samazina bada sajūtu, paildzinot sagremošanas procesus. </a:t>
            </a:r>
          </a:p>
          <a:p>
            <a:r>
              <a:rPr lang="lv-LV" dirty="0" smtClean="0"/>
              <a:t>Taukus kā Omega-3 un Omega-6, organisms pats neražo, tie ir neaizvietojami un vitāli svarīgi pilnvērtīgai organisma un imunitātes funkcionēšanai, nervu sistēmas darbībai, tie uzlabo vielmaiņu un palīdz uzsūkties vitamīniem, ka arī palīdz atbrīvoties no liekā svara.</a:t>
            </a:r>
          </a:p>
          <a:p>
            <a:r>
              <a:rPr lang="lv-LV" dirty="0" smtClean="0"/>
              <a:t>Tauki ir nepieciešami taukos šķīstošo vitamīnu </a:t>
            </a:r>
            <a:r>
              <a:rPr lang="lv-LV" sz="7000" b="1" dirty="0" smtClean="0"/>
              <a:t>K E D A </a:t>
            </a:r>
            <a:r>
              <a:rPr lang="lv-LV" dirty="0" smtClean="0"/>
              <a:t>uzņemšanai .</a:t>
            </a:r>
            <a:endParaRPr lang="lv-LV"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Taukus iedala</a:t>
            </a:r>
            <a:endParaRPr lang="lv-LV" dirty="0"/>
          </a:p>
        </p:txBody>
      </p:sp>
      <p:sp>
        <p:nvSpPr>
          <p:cNvPr id="3" name="Content Placeholder 2"/>
          <p:cNvSpPr>
            <a:spLocks noGrp="1"/>
          </p:cNvSpPr>
          <p:nvPr>
            <p:ph idx="1"/>
          </p:nvPr>
        </p:nvSpPr>
        <p:spPr/>
        <p:txBody>
          <a:bodyPr>
            <a:normAutofit fontScale="92500" lnSpcReduction="20000"/>
          </a:bodyPr>
          <a:lstStyle/>
          <a:p>
            <a:r>
              <a:rPr lang="lv-LV" dirty="0" smtClean="0"/>
              <a:t>Taukus iedala „sliktajos” jeb piesātinātajos un “labajos” jeb nepiesātinātajos.</a:t>
            </a:r>
          </a:p>
          <a:p>
            <a:r>
              <a:rPr lang="lv-LV" b="1" u="sng" dirty="0" smtClean="0"/>
              <a:t>Slikto tauku avoti </a:t>
            </a:r>
            <a:r>
              <a:rPr lang="lv-LV" dirty="0" smtClean="0"/>
              <a:t> - </a:t>
            </a:r>
            <a:r>
              <a:rPr lang="lv-LV" b="1" dirty="0" smtClean="0">
                <a:solidFill>
                  <a:srgbClr val="FF0000"/>
                </a:solidFill>
              </a:rPr>
              <a:t>vistas āda, dzīvnieku tauki, piens, sviests, margarīns, siers, cepumi, picas, kēksi, lielā eļļas daudzumā cepts ēdiens, šokolādes batoniņi un daudz, daudz citu produktu jeb lielākā daļa veikalos atrodamo ēšanai jau gatavo produktu. </a:t>
            </a:r>
          </a:p>
          <a:p>
            <a:r>
              <a:rPr lang="lv-LV" b="1" u="sng" dirty="0" smtClean="0"/>
              <a:t>Nepiesātinātās taukskābes </a:t>
            </a:r>
            <a:r>
              <a:rPr lang="lv-LV" dirty="0" smtClean="0"/>
              <a:t>- </a:t>
            </a:r>
            <a:r>
              <a:rPr lang="lv-LV" b="1" dirty="0" smtClean="0">
                <a:solidFill>
                  <a:srgbClr val="00B050"/>
                </a:solidFill>
              </a:rPr>
              <a:t>olīveļļā, riekstos, avokado, rapša eļļā, zemesriekstu un avokado eļļā, kā arī augu un zivju taukos.</a:t>
            </a:r>
          </a:p>
          <a:p>
            <a:endParaRPr lang="lv-LV"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smtClean="0"/>
              <a:t>Kādus labumus dod katra tauku grupa</a:t>
            </a:r>
            <a:endParaRPr lang="lv-LV" dirty="0"/>
          </a:p>
        </p:txBody>
      </p:sp>
      <p:sp>
        <p:nvSpPr>
          <p:cNvPr id="3" name="Content Placeholder 2"/>
          <p:cNvSpPr>
            <a:spLocks noGrp="1"/>
          </p:cNvSpPr>
          <p:nvPr>
            <p:ph idx="1"/>
          </p:nvPr>
        </p:nvSpPr>
        <p:spPr/>
        <p:txBody>
          <a:bodyPr>
            <a:normAutofit fontScale="70000" lnSpcReduction="20000"/>
          </a:bodyPr>
          <a:lstStyle/>
          <a:p>
            <a:r>
              <a:rPr lang="lv-LV" dirty="0" smtClean="0"/>
              <a:t/>
            </a:r>
            <a:br>
              <a:rPr lang="lv-LV" dirty="0" smtClean="0"/>
            </a:br>
            <a:r>
              <a:rPr lang="lv-LV" b="1" dirty="0" smtClean="0"/>
              <a:t>Piesātinātie tauki</a:t>
            </a:r>
            <a:r>
              <a:rPr lang="lv-LV" dirty="0" smtClean="0"/>
              <a:t>, kurus uzņemam no dzīvnieku izcelsmes produktiem, ir galvenie enerģijas devēji organismam. Pateicoties tiem, mums ir spēks kustēties un darboties. No šīs tauku grupas veidojas arī tauku uzkrājumi organismā. Piesātinātie tauki organismā var veidoties no arī ogļhidrātiem. Pārveidojoties par taukiem, tiek izmantoti 23% no apēsto ogļhidrātu enerģijas.</a:t>
            </a:r>
            <a:br>
              <a:rPr lang="lv-LV" dirty="0" smtClean="0"/>
            </a:br>
            <a:r>
              <a:rPr lang="lv-LV" b="1" dirty="0" smtClean="0"/>
              <a:t>Nepiesātinātie tauki</a:t>
            </a:r>
            <a:r>
              <a:rPr lang="lv-LV" dirty="0" smtClean="0"/>
              <a:t> (</a:t>
            </a:r>
            <a:r>
              <a:rPr lang="lv-LV" dirty="0" err="1" smtClean="0"/>
              <a:t>mononepiesātinātie</a:t>
            </a:r>
            <a:r>
              <a:rPr lang="lv-LV" dirty="0" smtClean="0"/>
              <a:t> un </a:t>
            </a:r>
            <a:r>
              <a:rPr lang="lv-LV" dirty="0" err="1" smtClean="0"/>
              <a:t>polinepiesātinātie</a:t>
            </a:r>
            <a:r>
              <a:rPr lang="lv-LV" dirty="0" smtClean="0"/>
              <a:t>) tiek izmantoti bioloģiski aktīvu vielu sintēzei. Tie uzlabo </a:t>
            </a:r>
            <a:r>
              <a:rPr lang="lv-LV" dirty="0" err="1" smtClean="0"/>
              <a:t>imunitati</a:t>
            </a:r>
            <a:r>
              <a:rPr lang="lv-LV" dirty="0" smtClean="0"/>
              <a:t>, pazemina risku saslimt ar sirds </a:t>
            </a:r>
            <a:r>
              <a:rPr lang="lv-LV" dirty="0" err="1" smtClean="0"/>
              <a:t>asinssvadu</a:t>
            </a:r>
            <a:r>
              <a:rPr lang="lv-LV" dirty="0" smtClean="0"/>
              <a:t> slimībām un ļaundabīgiem audzējiem. Ar uzturu uzņemam arī taukskābes - linolskābi, linolēnskābi, </a:t>
            </a:r>
            <a:r>
              <a:rPr lang="lv-LV" dirty="0" err="1" smtClean="0"/>
              <a:t>eikozānpentaēnskābi</a:t>
            </a:r>
            <a:r>
              <a:rPr lang="lv-LV" dirty="0" smtClean="0"/>
              <a:t> un </a:t>
            </a:r>
            <a:r>
              <a:rPr lang="lv-LV" dirty="0" err="1" smtClean="0"/>
              <a:t>dokozānheksaēnskābi</a:t>
            </a:r>
            <a:r>
              <a:rPr lang="lv-LV" dirty="0" smtClean="0"/>
              <a:t>. Nepiesātinātās taukskābes uzņemam, lietojot organismā augu eļļas, riekstus, sēklas, avokado, treknās zivis. Daudz omega 3 taukskābes satur linsēklu eļļa, kas vērtības un sastāva ziņā ir līdzīga zivju eļļai.</a:t>
            </a:r>
            <a:endParaRPr lang="lv-LV"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Ieteicamā deva</a:t>
            </a:r>
            <a:endParaRPr lang="lv-LV" dirty="0"/>
          </a:p>
        </p:txBody>
      </p:sp>
      <p:sp>
        <p:nvSpPr>
          <p:cNvPr id="3" name="Content Placeholder 2"/>
          <p:cNvSpPr>
            <a:spLocks noGrp="1"/>
          </p:cNvSpPr>
          <p:nvPr>
            <p:ph idx="1"/>
          </p:nvPr>
        </p:nvSpPr>
        <p:spPr/>
        <p:txBody>
          <a:bodyPr/>
          <a:lstStyle/>
          <a:p>
            <a:r>
              <a:rPr lang="lv-LV" dirty="0" smtClean="0"/>
              <a:t>Dienā ir jāuzņem 15-35% no visa kaloriju daudzuma tieši no taukiem. Lielāko daļu ieteicams uzņemt tieši no “labajiem taukiem”. Piesātinātos jeb “sliktos” taukus ieteicams izslēgt no uztura pilnībā vai ierobežot tos līdz ne vairāk kā 10% no kopējā kaloriju daudzuma.</a:t>
            </a:r>
            <a:endParaRPr lang="lv-LV"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Šķiedrvielas</a:t>
            </a:r>
            <a:endParaRPr lang="lv-LV" dirty="0"/>
          </a:p>
        </p:txBody>
      </p:sp>
      <p:sp>
        <p:nvSpPr>
          <p:cNvPr id="3" name="Content Placeholder 2"/>
          <p:cNvSpPr>
            <a:spLocks noGrp="1"/>
          </p:cNvSpPr>
          <p:nvPr>
            <p:ph idx="1"/>
          </p:nvPr>
        </p:nvSpPr>
        <p:spPr/>
        <p:txBody>
          <a:bodyPr>
            <a:normAutofit fontScale="77500" lnSpcReduction="20000"/>
          </a:bodyPr>
          <a:lstStyle/>
          <a:p>
            <a:r>
              <a:rPr lang="lv-LV" dirty="0" smtClean="0"/>
              <a:t>Šķiedrvielas iedala šķīstošajās un nešķīstošajās šķiedrvielās. </a:t>
            </a:r>
          </a:p>
          <a:p>
            <a:r>
              <a:rPr lang="lv-LV" dirty="0" smtClean="0"/>
              <a:t>Ūdenī šķīstošās šķiedrvielas organisms spēj sagremot, bet ūdenī nešķīstošās šķiedrvielas iziet cauri zarnu traktam nemainītā stāvoklī.</a:t>
            </a:r>
          </a:p>
          <a:p>
            <a:r>
              <a:rPr lang="lv-LV" dirty="0" smtClean="0"/>
              <a:t>Visi augļi, dārzeņi, garšaugi, zaļumi, pākšaugi, graudaugi, rieksti un sēklas satur šīs veselību veicinošās vielas, taču šķiedrvielu daudzums un veidi katrā produktā ir atšķirīgi. Tieši tāpēc ikdienas ēdienkartē jāievēro dažādība, lai nodrošinātu organismu ar visu plašo šķiedrvielu klāstu.  </a:t>
            </a:r>
          </a:p>
          <a:p>
            <a:r>
              <a:rPr lang="lv-LV" dirty="0" smtClean="0"/>
              <a:t>Pārsvarā augu valsts produktos atradīsiet gan ūdenī šķīstošās, gan nešķīstošās šķiedrvielas, vienīgi atšķirsies to proporcijas.</a:t>
            </a:r>
            <a:endParaRPr lang="lv-LV"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 Autors: Leeloo Pareiza uztura piramīda"/>
          <p:cNvPicPr>
            <a:picLocks noChangeAspect="1" noChangeArrowheads="1"/>
          </p:cNvPicPr>
          <p:nvPr/>
        </p:nvPicPr>
        <p:blipFill>
          <a:blip r:embed="rId2"/>
          <a:srcRect/>
          <a:stretch>
            <a:fillRect/>
          </a:stretch>
        </p:blipFill>
        <p:spPr bwMode="auto">
          <a:xfrm>
            <a:off x="762000" y="1219200"/>
            <a:ext cx="7162800" cy="4784751"/>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smtClean="0"/>
              <a:t>Produkti ar lielāku ūdenī šķīstošo šķiedrvielu daudzumu</a:t>
            </a:r>
            <a:endParaRPr lang="lv-LV" dirty="0"/>
          </a:p>
        </p:txBody>
      </p:sp>
      <p:sp>
        <p:nvSpPr>
          <p:cNvPr id="3" name="Content Placeholder 2"/>
          <p:cNvSpPr>
            <a:spLocks noGrp="1"/>
          </p:cNvSpPr>
          <p:nvPr>
            <p:ph idx="1"/>
          </p:nvPr>
        </p:nvSpPr>
        <p:spPr/>
        <p:txBody>
          <a:bodyPr/>
          <a:lstStyle/>
          <a:p>
            <a:r>
              <a:rPr lang="lv-LV" dirty="0" smtClean="0"/>
              <a:t>auzu pārslas, rudzi un mieži; </a:t>
            </a:r>
          </a:p>
          <a:p>
            <a:r>
              <a:rPr lang="lv-LV" dirty="0" smtClean="0"/>
              <a:t>augļi (āboli, mango un citi); </a:t>
            </a:r>
          </a:p>
          <a:p>
            <a:r>
              <a:rPr lang="lv-LV" dirty="0" smtClean="0"/>
              <a:t>sakņaugi, piemēram, burkāni, selerijas sakne, kartupeļi; </a:t>
            </a:r>
          </a:p>
          <a:p>
            <a:r>
              <a:rPr lang="lv-LV" dirty="0" smtClean="0"/>
              <a:t>linsēklas (maltas) un </a:t>
            </a:r>
            <a:r>
              <a:rPr lang="lv-LV" dirty="0" err="1" smtClean="0"/>
              <a:t>čia</a:t>
            </a:r>
            <a:r>
              <a:rPr lang="lv-LV" dirty="0" smtClean="0"/>
              <a:t> sēklas. </a:t>
            </a:r>
          </a:p>
          <a:p>
            <a:endParaRPr lang="lv-LV"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Veselīgu dzīvesveidu veido    </a:t>
            </a:r>
            <a:endParaRPr lang="lv-LV" dirty="0"/>
          </a:p>
        </p:txBody>
      </p:sp>
      <p:sp>
        <p:nvSpPr>
          <p:cNvPr id="3" name="Content Placeholder 2"/>
          <p:cNvSpPr>
            <a:spLocks noGrp="1"/>
          </p:cNvSpPr>
          <p:nvPr>
            <p:ph idx="1"/>
          </p:nvPr>
        </p:nvSpPr>
        <p:spPr>
          <a:xfrm>
            <a:off x="381000" y="1219200"/>
            <a:ext cx="8305800" cy="4906963"/>
          </a:xfrm>
        </p:spPr>
        <p:txBody>
          <a:bodyPr>
            <a:normAutofit fontScale="92500" lnSpcReduction="10000"/>
          </a:bodyPr>
          <a:lstStyle/>
          <a:p>
            <a:pPr>
              <a:buNone/>
            </a:pPr>
            <a:endParaRPr lang="lv-LV" dirty="0" smtClean="0"/>
          </a:p>
          <a:p>
            <a:r>
              <a:rPr lang="lv-LV" dirty="0" smtClean="0"/>
              <a:t>       Mērena ēšana</a:t>
            </a:r>
          </a:p>
          <a:p>
            <a:r>
              <a:rPr lang="lv-LV" dirty="0" smtClean="0"/>
              <a:t>       Pietiekama dažādu šķidrumu lietošana</a:t>
            </a:r>
          </a:p>
          <a:p>
            <a:r>
              <a:rPr lang="lv-LV" dirty="0" smtClean="0"/>
              <a:t>       Regulāri fiziskie vingrinājumi</a:t>
            </a:r>
          </a:p>
          <a:p>
            <a:r>
              <a:rPr lang="lv-LV" dirty="0" smtClean="0"/>
              <a:t>       Labs miegs</a:t>
            </a:r>
          </a:p>
          <a:p>
            <a:r>
              <a:rPr lang="lv-LV" dirty="0" smtClean="0"/>
              <a:t>       Ķermeņa higiēna</a:t>
            </a:r>
          </a:p>
          <a:p>
            <a:r>
              <a:rPr lang="lv-LV" dirty="0" smtClean="0"/>
              <a:t>       Dabiskās imunitātes saglabāšana</a:t>
            </a:r>
          </a:p>
          <a:p>
            <a:r>
              <a:rPr lang="lv-LV" dirty="0" smtClean="0"/>
              <a:t>       Izvairīšanās no kaitīgiem ieradumiem</a:t>
            </a:r>
          </a:p>
          <a:p>
            <a:r>
              <a:rPr lang="lv-LV" dirty="0" smtClean="0"/>
              <a:t>       Labas attiecības ģimenē</a:t>
            </a:r>
          </a:p>
          <a:p>
            <a:endParaRPr lang="lv-LV"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Cik šķiedrvielu uzņemt?</a:t>
            </a:r>
            <a:endParaRPr lang="lv-LV" b="1" dirty="0"/>
          </a:p>
        </p:txBody>
      </p:sp>
      <p:sp>
        <p:nvSpPr>
          <p:cNvPr id="3" name="Content Placeholder 2"/>
          <p:cNvSpPr>
            <a:spLocks noGrp="1"/>
          </p:cNvSpPr>
          <p:nvPr>
            <p:ph idx="1"/>
          </p:nvPr>
        </p:nvSpPr>
        <p:spPr/>
        <p:txBody>
          <a:bodyPr>
            <a:normAutofit lnSpcReduction="10000"/>
          </a:bodyPr>
          <a:lstStyle/>
          <a:p>
            <a:r>
              <a:rPr lang="lv-LV" dirty="0" smtClean="0"/>
              <a:t>Sievietēm tiek rekomendēti aptuveni 20–25 g šķiedrvielu dienā</a:t>
            </a:r>
          </a:p>
          <a:p>
            <a:r>
              <a:rPr lang="lv-LV" dirty="0" smtClean="0"/>
              <a:t>Vīriešiem – 30–38 grami.</a:t>
            </a:r>
          </a:p>
          <a:p>
            <a:r>
              <a:rPr lang="lv-LV" dirty="0" smtClean="0"/>
              <a:t>Tomēr visiem pieaugušajiem vajadzētu mērķēt vismaz uz 35 g šķiedrvielu dienā, neņemot vērā dzimumu. </a:t>
            </a:r>
          </a:p>
          <a:p>
            <a:r>
              <a:rPr lang="lv-LV" dirty="0" smtClean="0"/>
              <a:t>Bērnu uzturā tik daudz šķiedrvielu gan nevajadzētu iekļaut – 20 grami būs pilnīgi pietiekami.</a:t>
            </a:r>
            <a:endParaRPr lang="lv-LV"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Ieteicams</a:t>
            </a:r>
            <a:endParaRPr lang="lv-LV" b="1" dirty="0"/>
          </a:p>
        </p:txBody>
      </p:sp>
      <p:sp>
        <p:nvSpPr>
          <p:cNvPr id="3" name="Content Placeholder 2"/>
          <p:cNvSpPr>
            <a:spLocks noGrp="1"/>
          </p:cNvSpPr>
          <p:nvPr>
            <p:ph idx="1"/>
          </p:nvPr>
        </p:nvSpPr>
        <p:spPr/>
        <p:txBody>
          <a:bodyPr>
            <a:normAutofit fontScale="92500" lnSpcReduction="20000"/>
          </a:bodyPr>
          <a:lstStyle/>
          <a:p>
            <a:r>
              <a:rPr lang="lv-LV" dirty="0" smtClean="0"/>
              <a:t>Pievienot ēdieniem maltas linsēklas, klijas un </a:t>
            </a:r>
            <a:r>
              <a:rPr lang="lv-LV" dirty="0" err="1" smtClean="0"/>
              <a:t>čia</a:t>
            </a:r>
            <a:r>
              <a:rPr lang="lv-LV" dirty="0" smtClean="0"/>
              <a:t> sēklas. </a:t>
            </a:r>
          </a:p>
          <a:p>
            <a:r>
              <a:rPr lang="lv-LV" dirty="0" smtClean="0"/>
              <a:t>Dienā apēst tasīti pupiņu, lēcu vai zirņu un vismaz vienu tasīti brokoļu vai Briseles kāpostu. </a:t>
            </a:r>
          </a:p>
          <a:p>
            <a:r>
              <a:rPr lang="lv-LV" dirty="0" smtClean="0"/>
              <a:t>Uzkodām izvēlēties riekstus un sēkliņas. </a:t>
            </a:r>
          </a:p>
          <a:p>
            <a:r>
              <a:rPr lang="lv-LV" dirty="0" smtClean="0"/>
              <a:t>Ēst svaigas ogas un augļus ar visām miziņām. </a:t>
            </a:r>
          </a:p>
          <a:p>
            <a:r>
              <a:rPr lang="lv-LV" dirty="0" smtClean="0"/>
              <a:t>Salātiem pievienot diedzētas lēcas vai </a:t>
            </a:r>
            <a:r>
              <a:rPr lang="lv-LV" dirty="0" err="1" smtClean="0"/>
              <a:t>mung</a:t>
            </a:r>
            <a:r>
              <a:rPr lang="lv-LV" dirty="0" smtClean="0"/>
              <a:t> pupiņas. </a:t>
            </a:r>
          </a:p>
          <a:p>
            <a:r>
              <a:rPr lang="lv-LV" dirty="0" smtClean="0"/>
              <a:t>Sviesta, siera vai šķiņķa vietā uz maizītēm smērēt humusu vai pupiņu pastu. </a:t>
            </a:r>
          </a:p>
          <a:p>
            <a:endParaRPr lang="lv-LV"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sz="3100" dirty="0" smtClean="0"/>
              <a:t/>
            </a:r>
            <a:br>
              <a:rPr lang="lv-LV" sz="3100" dirty="0" smtClean="0"/>
            </a:br>
            <a:r>
              <a:rPr lang="lv-LV" sz="3100" b="1" dirty="0" smtClean="0"/>
              <a:t>Vērtīgākie šķiedrvielu avoti (šķiedrvielu daudzums gramos uz 100 gramiem produkta):</a:t>
            </a:r>
            <a:r>
              <a:rPr lang="lv-LV" dirty="0" smtClean="0"/>
              <a:t/>
            </a:r>
            <a:br>
              <a:rPr lang="lv-LV" dirty="0" smtClean="0"/>
            </a:br>
            <a:endParaRPr lang="lv-LV" dirty="0"/>
          </a:p>
        </p:txBody>
      </p:sp>
      <p:sp>
        <p:nvSpPr>
          <p:cNvPr id="3" name="Content Placeholder 2"/>
          <p:cNvSpPr>
            <a:spLocks noGrp="1"/>
          </p:cNvSpPr>
          <p:nvPr>
            <p:ph idx="1"/>
          </p:nvPr>
        </p:nvSpPr>
        <p:spPr/>
        <p:txBody>
          <a:bodyPr>
            <a:normAutofit fontScale="70000" lnSpcReduction="20000"/>
          </a:bodyPr>
          <a:lstStyle/>
          <a:p>
            <a:r>
              <a:rPr lang="lv-LV" dirty="0" smtClean="0"/>
              <a:t>Klijas – atkarībā no to veida, satur līdz pat 40g šķiedrvielu;</a:t>
            </a:r>
          </a:p>
          <a:p>
            <a:r>
              <a:rPr lang="lv-LV" dirty="0" smtClean="0"/>
              <a:t>Žāvētas aprikozes – 26g;</a:t>
            </a:r>
          </a:p>
          <a:p>
            <a:r>
              <a:rPr lang="lv-LV" dirty="0" smtClean="0"/>
              <a:t>Pupiņas – 25g;</a:t>
            </a:r>
          </a:p>
          <a:p>
            <a:r>
              <a:rPr lang="lv-LV" dirty="0" smtClean="0"/>
              <a:t>Pilngraudu biezputra / pārslas – 11-15g;</a:t>
            </a:r>
          </a:p>
          <a:p>
            <a:r>
              <a:rPr lang="lv-LV" dirty="0" smtClean="0"/>
              <a:t>Kokosrieksts – 13g;</a:t>
            </a:r>
          </a:p>
          <a:p>
            <a:r>
              <a:rPr lang="lv-LV" dirty="0" smtClean="0"/>
              <a:t>Žāvētas vīģes – 10g;</a:t>
            </a:r>
          </a:p>
          <a:p>
            <a:r>
              <a:rPr lang="lv-LV" dirty="0" smtClean="0"/>
              <a:t>Dateles – 8,7g;</a:t>
            </a:r>
          </a:p>
          <a:p>
            <a:r>
              <a:rPr lang="lv-LV" dirty="0" smtClean="0"/>
              <a:t>Pilngraudu maize – 8,5g;</a:t>
            </a:r>
          </a:p>
          <a:p>
            <a:r>
              <a:rPr lang="lv-LV" dirty="0" smtClean="0"/>
              <a:t>Melnās </a:t>
            </a:r>
            <a:r>
              <a:rPr lang="lv-LV" dirty="0" err="1" smtClean="0"/>
              <a:t>olīves</a:t>
            </a:r>
            <a:r>
              <a:rPr lang="lv-LV" dirty="0" smtClean="0"/>
              <a:t> – 8,2g;</a:t>
            </a:r>
          </a:p>
          <a:p>
            <a:r>
              <a:rPr lang="lv-LV" dirty="0" smtClean="0"/>
              <a:t>Avenes – 7,4g;</a:t>
            </a:r>
          </a:p>
          <a:p>
            <a:r>
              <a:rPr lang="lv-LV" dirty="0" smtClean="0"/>
              <a:t>Upenes – 7g;</a:t>
            </a:r>
          </a:p>
          <a:p>
            <a:r>
              <a:rPr lang="lv-LV" dirty="0" smtClean="0"/>
              <a:t>Jāņogas – 6,8g;</a:t>
            </a:r>
          </a:p>
          <a:p>
            <a:r>
              <a:rPr lang="lv-LV" dirty="0" smtClean="0"/>
              <a:t>Zaļie zirnīši – 5,3g</a:t>
            </a:r>
          </a:p>
          <a:p>
            <a:endParaRPr lang="lv-LV"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Vitamīni</a:t>
            </a:r>
            <a:endParaRPr lang="lv-LV" b="1" dirty="0"/>
          </a:p>
        </p:txBody>
      </p:sp>
      <p:pic>
        <p:nvPicPr>
          <p:cNvPr id="50178" name="Picture 2" descr="zimske-potrebe-vitamina"/>
          <p:cNvPicPr>
            <a:picLocks noChangeAspect="1" noChangeArrowheads="1"/>
          </p:cNvPicPr>
          <p:nvPr/>
        </p:nvPicPr>
        <p:blipFill>
          <a:blip r:embed="rId2"/>
          <a:srcRect/>
          <a:stretch>
            <a:fillRect/>
          </a:stretch>
        </p:blipFill>
        <p:spPr bwMode="auto">
          <a:xfrm>
            <a:off x="533400" y="1828800"/>
            <a:ext cx="7772400" cy="4282959"/>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Vitamīni</a:t>
            </a:r>
            <a:endParaRPr lang="lv-LV" b="1" dirty="0"/>
          </a:p>
        </p:txBody>
      </p:sp>
      <p:sp>
        <p:nvSpPr>
          <p:cNvPr id="3" name="Content Placeholder 2"/>
          <p:cNvSpPr>
            <a:spLocks noGrp="1"/>
          </p:cNvSpPr>
          <p:nvPr>
            <p:ph idx="1"/>
          </p:nvPr>
        </p:nvSpPr>
        <p:spPr/>
        <p:txBody>
          <a:bodyPr/>
          <a:lstStyle/>
          <a:p>
            <a:r>
              <a:rPr lang="lv-LV" b="1" dirty="0" smtClean="0"/>
              <a:t>Vitamīni</a:t>
            </a:r>
            <a:r>
              <a:rPr lang="lv-LV" dirty="0" smtClean="0"/>
              <a:t> ir organiski savienojumi, kuri ir nepieciešami organisma normālai funkcionēšanai. Organisms pats tos nespēj veidot, tāpēc tie jāuzņem ar uzturu.</a:t>
            </a:r>
          </a:p>
          <a:p>
            <a:endParaRPr lang="lv-LV"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Vitamīnu nozīme</a:t>
            </a:r>
            <a:endParaRPr lang="lv-LV" b="1" dirty="0"/>
          </a:p>
        </p:txBody>
      </p:sp>
      <p:pic>
        <p:nvPicPr>
          <p:cNvPr id="49154" name="Picture 2" descr="vitaminsinfo"/>
          <p:cNvPicPr>
            <a:picLocks noChangeAspect="1" noChangeArrowheads="1"/>
          </p:cNvPicPr>
          <p:nvPr/>
        </p:nvPicPr>
        <p:blipFill>
          <a:blip r:embed="rId2"/>
          <a:srcRect/>
          <a:stretch>
            <a:fillRect/>
          </a:stretch>
        </p:blipFill>
        <p:spPr bwMode="auto">
          <a:xfrm>
            <a:off x="215081" y="1447800"/>
            <a:ext cx="8679425" cy="50292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Vitamīni </a:t>
            </a:r>
            <a:endParaRPr lang="lv-LV" b="1" dirty="0"/>
          </a:p>
        </p:txBody>
      </p:sp>
      <p:sp>
        <p:nvSpPr>
          <p:cNvPr id="3" name="Content Placeholder 2"/>
          <p:cNvSpPr>
            <a:spLocks noGrp="1"/>
          </p:cNvSpPr>
          <p:nvPr>
            <p:ph idx="1"/>
          </p:nvPr>
        </p:nvSpPr>
        <p:spPr/>
        <p:txBody>
          <a:bodyPr>
            <a:normAutofit fontScale="70000" lnSpcReduction="20000"/>
          </a:bodyPr>
          <a:lstStyle/>
          <a:p>
            <a:r>
              <a:rPr lang="lv-LV" dirty="0" smtClean="0"/>
              <a:t>A </a:t>
            </a:r>
            <a:r>
              <a:rPr lang="lv-LV" b="1" dirty="0" smtClean="0"/>
              <a:t>vitamīns</a:t>
            </a:r>
            <a:r>
              <a:rPr lang="lv-LV" dirty="0" smtClean="0"/>
              <a:t> - retinols nodrošina normālu redzi un gēnu ekspresiju. Uztur reproduktīvās sistēmas normālu darbību, augļa attīstību un imūnās sistēmas darbību. Šūnu membrānu stabilizators. Šo </a:t>
            </a:r>
            <a:r>
              <a:rPr lang="lv-LV" b="1" dirty="0" smtClean="0"/>
              <a:t>vitamīnu </a:t>
            </a:r>
            <a:r>
              <a:rPr lang="lv-LV" dirty="0" smtClean="0"/>
              <a:t>varam uzņemt, lietojot uzturā aknas, piena produktus, olas, </a:t>
            </a:r>
            <a:r>
              <a:rPr lang="lv-LV" dirty="0" smtClean="0">
                <a:hlinkClick r:id="rId2" tooltip="zivis"/>
              </a:rPr>
              <a:t>zivis</a:t>
            </a:r>
            <a:r>
              <a:rPr lang="lv-LV" dirty="0" smtClean="0"/>
              <a:t> un zivju eļļu, tumšos augļus un lapu dārzeņus.</a:t>
            </a:r>
          </a:p>
          <a:p>
            <a:r>
              <a:rPr lang="lv-LV" dirty="0" smtClean="0"/>
              <a:t>B1 </a:t>
            </a:r>
            <a:r>
              <a:rPr lang="lv-LV" b="1" dirty="0" smtClean="0"/>
              <a:t>vitamīns</a:t>
            </a:r>
            <a:r>
              <a:rPr lang="lv-LV" dirty="0" smtClean="0"/>
              <a:t> - </a:t>
            </a:r>
            <a:r>
              <a:rPr lang="lv-LV" dirty="0" err="1" smtClean="0"/>
              <a:t>tiamīns</a:t>
            </a:r>
            <a:r>
              <a:rPr lang="lv-LV" dirty="0" smtClean="0"/>
              <a:t> – pozitīvi ietekmē </a:t>
            </a:r>
            <a:r>
              <a:rPr lang="lv-LV" dirty="0" smtClean="0">
                <a:hlinkClick r:id="rId3" tooltip="sirds"/>
              </a:rPr>
              <a:t>sirds</a:t>
            </a:r>
            <a:r>
              <a:rPr lang="lv-LV" dirty="0" smtClean="0"/>
              <a:t> un asinsvadu sistēmu, gremošanas orgānu, endokrīnās un nervu sistēmas </a:t>
            </a:r>
            <a:r>
              <a:rPr lang="lv-LV" dirty="0" err="1" smtClean="0"/>
              <a:t>darbību.Šis</a:t>
            </a:r>
            <a:r>
              <a:rPr lang="lv-LV" dirty="0" smtClean="0"/>
              <a:t> </a:t>
            </a:r>
            <a:r>
              <a:rPr lang="lv-LV" b="1" dirty="0" smtClean="0"/>
              <a:t>vitamīns</a:t>
            </a:r>
            <a:r>
              <a:rPr lang="lv-LV" dirty="0" smtClean="0"/>
              <a:t> nepieciešams pareizai ogļhidrātu maiņai. B1 </a:t>
            </a:r>
            <a:r>
              <a:rPr lang="lv-LV" b="1" dirty="0" smtClean="0"/>
              <a:t>vitamīnu </a:t>
            </a:r>
            <a:r>
              <a:rPr lang="lv-LV" dirty="0" smtClean="0"/>
              <a:t>satur graudaugu produkti, īpaši pilngraudu maizes un maizes izstrādājumi ar veseliem graudiem, rieksti, pākšaugi, gaļa, aknas, nieres, olas, </a:t>
            </a:r>
            <a:r>
              <a:rPr lang="lv-LV" dirty="0" smtClean="0">
                <a:hlinkClick r:id="rId4" tooltip="piens"/>
              </a:rPr>
              <a:t>piens</a:t>
            </a:r>
            <a:r>
              <a:rPr lang="lv-LV" dirty="0" smtClean="0"/>
              <a:t> un piena produkti.</a:t>
            </a:r>
          </a:p>
          <a:p>
            <a:r>
              <a:rPr lang="lv-LV" dirty="0" smtClean="0"/>
              <a:t>B2 </a:t>
            </a:r>
            <a:r>
              <a:rPr lang="lv-LV" b="1" dirty="0" smtClean="0"/>
              <a:t>vitamīns</a:t>
            </a:r>
            <a:r>
              <a:rPr lang="lv-LV" dirty="0" smtClean="0"/>
              <a:t> - </a:t>
            </a:r>
            <a:r>
              <a:rPr lang="lv-LV" dirty="0" err="1" smtClean="0"/>
              <a:t>riboflavīns</a:t>
            </a:r>
            <a:r>
              <a:rPr lang="lv-LV" dirty="0" smtClean="0"/>
              <a:t> - darbojas kā koenzīms daudzās oksidēšanās-reducēšanās reakcijās, tai skaitā audu elpošanas ciklā. Šī </a:t>
            </a:r>
            <a:r>
              <a:rPr lang="lv-LV" b="1" dirty="0" smtClean="0"/>
              <a:t>vitamīna</a:t>
            </a:r>
            <a:r>
              <a:rPr lang="lv-LV" dirty="0" smtClean="0"/>
              <a:t> avoti ir gaļa, aknas, nieres, zivis, olas, piens un tā produkti, graudaugi un to izstrādājumi.</a:t>
            </a:r>
          </a:p>
          <a:p>
            <a:endParaRPr lang="lv-LV"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Vitamīni</a:t>
            </a:r>
            <a:endParaRPr lang="lv-LV" b="1" dirty="0"/>
          </a:p>
        </p:txBody>
      </p:sp>
      <p:sp>
        <p:nvSpPr>
          <p:cNvPr id="3" name="Content Placeholder 2"/>
          <p:cNvSpPr>
            <a:spLocks noGrp="1"/>
          </p:cNvSpPr>
          <p:nvPr>
            <p:ph idx="1"/>
          </p:nvPr>
        </p:nvSpPr>
        <p:spPr/>
        <p:txBody>
          <a:bodyPr>
            <a:normAutofit fontScale="70000" lnSpcReduction="20000"/>
          </a:bodyPr>
          <a:lstStyle/>
          <a:p>
            <a:r>
              <a:rPr lang="lv-LV" dirty="0" smtClean="0"/>
              <a:t>B3 </a:t>
            </a:r>
            <a:r>
              <a:rPr lang="lv-LV" b="1" dirty="0" smtClean="0"/>
              <a:t>vitamīns</a:t>
            </a:r>
            <a:r>
              <a:rPr lang="lv-LV" dirty="0" smtClean="0"/>
              <a:t> - </a:t>
            </a:r>
            <a:r>
              <a:rPr lang="lv-LV" dirty="0" err="1" smtClean="0"/>
              <a:t>pantotēnskābe</a:t>
            </a:r>
            <a:r>
              <a:rPr lang="lv-LV" dirty="0" smtClean="0"/>
              <a:t> – ietilpst daudzu fermentu sastāvā un piedalās tauku, ogļhidrātu un olbaltumvielu maiņā. Tas atrodams daudzos pārtikas produktos. Visvērtīgākie </a:t>
            </a:r>
            <a:r>
              <a:rPr lang="lv-LV" dirty="0" err="1" smtClean="0"/>
              <a:t>pantotēnskābes</a:t>
            </a:r>
            <a:r>
              <a:rPr lang="lv-LV" dirty="0" smtClean="0"/>
              <a:t> avoti ir vistas gaļa, liellopa gaļa, kartupeļi, auzas, graudaugi, tomāti, aknas, nieres, olu dzeltenums, brokoļi.</a:t>
            </a:r>
          </a:p>
          <a:p>
            <a:r>
              <a:rPr lang="lv-LV" dirty="0" smtClean="0"/>
              <a:t>B6 </a:t>
            </a:r>
            <a:r>
              <a:rPr lang="lv-LV" b="1" dirty="0" smtClean="0"/>
              <a:t>vitamīns</a:t>
            </a:r>
            <a:r>
              <a:rPr lang="lv-LV" dirty="0" smtClean="0"/>
              <a:t> – </a:t>
            </a:r>
            <a:r>
              <a:rPr lang="lv-LV" dirty="0" err="1" smtClean="0"/>
              <a:t>piridoksīns</a:t>
            </a:r>
            <a:r>
              <a:rPr lang="lv-LV" dirty="0" smtClean="0"/>
              <a:t>, </a:t>
            </a:r>
            <a:r>
              <a:rPr lang="lv-LV" dirty="0" err="1" smtClean="0"/>
              <a:t>piridoksāls</a:t>
            </a:r>
            <a:r>
              <a:rPr lang="lv-LV" dirty="0" smtClean="0"/>
              <a:t>, </a:t>
            </a:r>
            <a:r>
              <a:rPr lang="lv-LV" dirty="0" err="1" smtClean="0"/>
              <a:t>piridoksamīns</a:t>
            </a:r>
            <a:r>
              <a:rPr lang="lv-LV" dirty="0" smtClean="0"/>
              <a:t> – galvenokārt piedalās olbaltumvielu maiņā. Tas aizkavē organisma novecošanos, nodrošina kuņģa sulas izdalīšanos, </a:t>
            </a:r>
            <a:r>
              <a:rPr lang="lv-LV" dirty="0" smtClean="0">
                <a:hlinkClick r:id="rId2" tooltip="ūdens"/>
              </a:rPr>
              <a:t>ūdens</a:t>
            </a:r>
            <a:r>
              <a:rPr lang="lv-LV" dirty="0" smtClean="0"/>
              <a:t> līdzsvaru, normalizē asinsriti. Tas nepieciešams matu augšanai, nerviem. Šī</a:t>
            </a:r>
            <a:r>
              <a:rPr lang="lv-LV" b="1" dirty="0" smtClean="0"/>
              <a:t> </a:t>
            </a:r>
            <a:r>
              <a:rPr lang="lv-LV" b="1" dirty="0" err="1" smtClean="0"/>
              <a:t>viamīna</a:t>
            </a:r>
            <a:r>
              <a:rPr lang="lv-LV" b="1" dirty="0" smtClean="0"/>
              <a:t> </a:t>
            </a:r>
            <a:r>
              <a:rPr lang="lv-LV" dirty="0" smtClean="0"/>
              <a:t>avoti ir gaļa, aknas, zivis, olas, kartupeļi, pilngraudu produkti, soja.</a:t>
            </a:r>
          </a:p>
          <a:p>
            <a:r>
              <a:rPr lang="lv-LV" dirty="0" smtClean="0"/>
              <a:t>B9 jeb AB </a:t>
            </a:r>
            <a:r>
              <a:rPr lang="lv-LV" b="1" dirty="0" smtClean="0"/>
              <a:t>vitamīns </a:t>
            </a:r>
            <a:r>
              <a:rPr lang="lv-LV" dirty="0" smtClean="0"/>
              <a:t>- folijskābe – ir aminoskābju un olbaltumvielu metabolisma procesu koenzīms. Darbojas </a:t>
            </a:r>
            <a:r>
              <a:rPr lang="lv-LV" dirty="0" err="1" smtClean="0"/>
              <a:t>megaloblastiskās</a:t>
            </a:r>
            <a:r>
              <a:rPr lang="lv-LV" dirty="0" smtClean="0"/>
              <a:t> anēmijas, miokarda infarkta, aterosklerozes un trombozes profilaksei. Šo</a:t>
            </a:r>
            <a:r>
              <a:rPr lang="lv-LV" b="1" dirty="0" smtClean="0"/>
              <a:t> vitamīnu</a:t>
            </a:r>
            <a:r>
              <a:rPr lang="lv-LV" dirty="0" smtClean="0"/>
              <a:t> var uzņemt ar tumšzaļiem lapu dārzeņiem, augļiem, ogām, graudaugiem, pilngraudu maizi un citiem veseliem graudu, īpaši kviešu, produktiem, aknām.</a:t>
            </a:r>
          </a:p>
          <a:p>
            <a:endParaRPr lang="lv-LV"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Vitamīni</a:t>
            </a:r>
            <a:endParaRPr lang="lv-LV" b="1" dirty="0"/>
          </a:p>
        </p:txBody>
      </p:sp>
      <p:sp>
        <p:nvSpPr>
          <p:cNvPr id="3" name="Content Placeholder 2"/>
          <p:cNvSpPr>
            <a:spLocks noGrp="1"/>
          </p:cNvSpPr>
          <p:nvPr>
            <p:ph idx="1"/>
          </p:nvPr>
        </p:nvSpPr>
        <p:spPr/>
        <p:txBody>
          <a:bodyPr>
            <a:normAutofit fontScale="62500" lnSpcReduction="20000"/>
          </a:bodyPr>
          <a:lstStyle/>
          <a:p>
            <a:r>
              <a:rPr lang="lv-LV" dirty="0" smtClean="0"/>
              <a:t>B12 </a:t>
            </a:r>
            <a:r>
              <a:rPr lang="lv-LV" b="1" dirty="0" smtClean="0"/>
              <a:t>vitamīns</a:t>
            </a:r>
            <a:r>
              <a:rPr lang="lv-LV" dirty="0" smtClean="0"/>
              <a:t> - </a:t>
            </a:r>
            <a:r>
              <a:rPr lang="lv-LV" dirty="0" err="1" smtClean="0"/>
              <a:t>kobalamīns</a:t>
            </a:r>
            <a:r>
              <a:rPr lang="lv-LV" dirty="0" smtClean="0"/>
              <a:t> - nodrošina šūnu dalīšanos. Tas ir </a:t>
            </a:r>
            <a:r>
              <a:rPr lang="lv-LV" dirty="0" err="1" smtClean="0"/>
              <a:t>megaloblastiskās</a:t>
            </a:r>
            <a:r>
              <a:rPr lang="lv-LV" dirty="0" smtClean="0"/>
              <a:t> jeb </a:t>
            </a:r>
            <a:r>
              <a:rPr lang="lv-LV" dirty="0" err="1" smtClean="0"/>
              <a:t>perniciozās</a:t>
            </a:r>
            <a:r>
              <a:rPr lang="lv-LV" dirty="0" smtClean="0"/>
              <a:t> anēmijas profilakses līdzeklis. Tas atrodams pilngraudu produktos, gaļā, zivīs.</a:t>
            </a:r>
          </a:p>
          <a:p>
            <a:r>
              <a:rPr lang="lv-LV" dirty="0" smtClean="0"/>
              <a:t>C </a:t>
            </a:r>
            <a:r>
              <a:rPr lang="lv-LV" b="1" dirty="0" smtClean="0"/>
              <a:t>vitamīns</a:t>
            </a:r>
            <a:r>
              <a:rPr lang="lv-LV" dirty="0" smtClean="0"/>
              <a:t> - askorbīnskābe – ir antioksidants, kas samazina nelabvēlīgo brīvo radikāļu iedarbību uz šūnām. Kofaktors oksidēšanās-reducēšanās norisēs, vara un dzelzs vielmaiņā. Nodrošina normālus saistaudus, stimulē virsnieru hormona </a:t>
            </a:r>
            <a:r>
              <a:rPr lang="lv-LV" dirty="0" err="1" smtClean="0"/>
              <a:t>noradrenalīna</a:t>
            </a:r>
            <a:r>
              <a:rPr lang="lv-LV" dirty="0" smtClean="0"/>
              <a:t> un serotonīna sekrēciju. To satur citrusaugļi, tomāti, tomātu sula, upenes, pētersīļi, mārrutki, kivi, kartupeļi, Briseles kāposti, puķkāposti, brokoļi, zemenes, kāposti, paprika, spināti un citi augļi un dārzeņi.</a:t>
            </a:r>
          </a:p>
          <a:p>
            <a:r>
              <a:rPr lang="lv-LV" b="1" dirty="0" smtClean="0">
                <a:solidFill>
                  <a:srgbClr val="FF0000"/>
                </a:solidFill>
              </a:rPr>
              <a:t>D vitamīns - </a:t>
            </a:r>
            <a:r>
              <a:rPr lang="lv-LV" b="1" dirty="0" err="1" smtClean="0">
                <a:solidFill>
                  <a:srgbClr val="FF0000"/>
                </a:solidFill>
              </a:rPr>
              <a:t>kalciferols</a:t>
            </a:r>
            <a:r>
              <a:rPr lang="lv-LV" b="1" dirty="0" smtClean="0">
                <a:solidFill>
                  <a:srgbClr val="FF0000"/>
                </a:solidFill>
              </a:rPr>
              <a:t> - sintezējas nierēs, kā arī ādā ultravioleto staru ietekmē. Uztur un līdzsvaro kalcija un fosfora līmeni serumā, nodrošinot normālu kaulu attīstību un augšanu. Tas nepieciešams veseliem matiem, imūnsistēmas stiprināšanai. Zivju aknu eļļa, treknu zivju gaļa, roņu un polārlāču aknas un tauki, raugs, olas, piens un graudaugi satur šo vitamīnu.</a:t>
            </a:r>
          </a:p>
          <a:p>
            <a:endParaRPr lang="lv-LV"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Vitamīni</a:t>
            </a:r>
            <a:endParaRPr lang="lv-LV" b="1" dirty="0"/>
          </a:p>
        </p:txBody>
      </p:sp>
      <p:sp>
        <p:nvSpPr>
          <p:cNvPr id="3" name="Content Placeholder 2"/>
          <p:cNvSpPr>
            <a:spLocks noGrp="1"/>
          </p:cNvSpPr>
          <p:nvPr>
            <p:ph idx="1"/>
          </p:nvPr>
        </p:nvSpPr>
        <p:spPr/>
        <p:txBody>
          <a:bodyPr>
            <a:normAutofit fontScale="55000" lnSpcReduction="20000"/>
          </a:bodyPr>
          <a:lstStyle/>
          <a:p>
            <a:r>
              <a:rPr lang="lv-LV" dirty="0" smtClean="0"/>
              <a:t>E </a:t>
            </a:r>
            <a:r>
              <a:rPr lang="lv-LV" b="1" dirty="0" smtClean="0"/>
              <a:t>vitamīns</a:t>
            </a:r>
            <a:r>
              <a:rPr lang="lv-LV" dirty="0" smtClean="0"/>
              <a:t> – alfa-</a:t>
            </a:r>
            <a:r>
              <a:rPr lang="lv-LV" dirty="0" err="1" smtClean="0"/>
              <a:t>tokoferols</a:t>
            </a:r>
            <a:r>
              <a:rPr lang="lv-LV" dirty="0" smtClean="0"/>
              <a:t> - neitralizē brīvos radikāļus. Tas stimulē specifisko dzimumorgānu un vairogdziedzera hormonu veidošanos, palīdz neauglības gadījumā un sekmē augļa attīstību grūtniecības laikā. Tā avoti ir augu eļļas, pilngraudu produkti un diedzēti graudi, rieksti, augļi un </a:t>
            </a:r>
            <a:r>
              <a:rPr lang="lv-LV" dirty="0" smtClean="0">
                <a:hlinkClick r:id="rId2" tooltip="dārzeņi"/>
              </a:rPr>
              <a:t>dārzeņi</a:t>
            </a:r>
            <a:r>
              <a:rPr lang="lv-LV" dirty="0" smtClean="0"/>
              <a:t> – īpaši paprika, pētersīļi, avokado, mazākos daudzumos arī gaļa.</a:t>
            </a:r>
          </a:p>
          <a:p>
            <a:r>
              <a:rPr lang="lv-LV" dirty="0" smtClean="0"/>
              <a:t>H </a:t>
            </a:r>
            <a:r>
              <a:rPr lang="lv-LV" b="1" dirty="0" smtClean="0"/>
              <a:t>vitamīns</a:t>
            </a:r>
            <a:r>
              <a:rPr lang="lv-LV" dirty="0" smtClean="0"/>
              <a:t> - biotīns - nepieciešams ādai, matiem, nagiem, nerviem, asins cukura līmenim, muskuļiem, tauku un ogļhidrātu vielmaiņai. Produkti, kuros ir H </a:t>
            </a:r>
            <a:r>
              <a:rPr lang="lv-LV" b="1" dirty="0" smtClean="0"/>
              <a:t>vitamīns</a:t>
            </a:r>
            <a:r>
              <a:rPr lang="lv-LV" dirty="0" smtClean="0"/>
              <a:t>, ir liellopu un cūku aknas, mazākā daudzumā arī olās, gaļā un graudaugos.</a:t>
            </a:r>
          </a:p>
          <a:p>
            <a:r>
              <a:rPr lang="lv-LV" dirty="0" err="1" smtClean="0"/>
              <a:t>Holīns</a:t>
            </a:r>
            <a:r>
              <a:rPr lang="lv-LV" dirty="0" smtClean="0"/>
              <a:t> - pieder pie B </a:t>
            </a:r>
            <a:r>
              <a:rPr lang="lv-LV" b="1" dirty="0" smtClean="0"/>
              <a:t>vitamīnu</a:t>
            </a:r>
            <a:r>
              <a:rPr lang="lv-LV" dirty="0" smtClean="0"/>
              <a:t> grupas, piedalās daudzos svarīgos vielmaiņas procesos. Tā avoti ir piens, olas, aknas, zemesrieksti.</a:t>
            </a:r>
          </a:p>
          <a:p>
            <a:r>
              <a:rPr lang="lv-LV" dirty="0" smtClean="0"/>
              <a:t>K </a:t>
            </a:r>
            <a:r>
              <a:rPr lang="lv-LV" b="1" dirty="0" smtClean="0"/>
              <a:t>vitamīns</a:t>
            </a:r>
            <a:r>
              <a:rPr lang="lv-LV" dirty="0" smtClean="0"/>
              <a:t> - </a:t>
            </a:r>
            <a:r>
              <a:rPr lang="lv-LV" dirty="0" err="1" smtClean="0"/>
              <a:t>filohinons</a:t>
            </a:r>
            <a:r>
              <a:rPr lang="lv-LV" dirty="0" smtClean="0"/>
              <a:t> - piedalās kaulu metabolismā un </a:t>
            </a:r>
            <a:r>
              <a:rPr lang="lv-LV" dirty="0" err="1" smtClean="0"/>
              <a:t>asnisreces</a:t>
            </a:r>
            <a:r>
              <a:rPr lang="lv-LV" dirty="0" smtClean="0"/>
              <a:t> procesā. Nepieciešams aknu un žultsvadu slimību, arī </a:t>
            </a:r>
            <a:r>
              <a:rPr lang="lv-LV" dirty="0" err="1" smtClean="0"/>
              <a:t>bŗuču</a:t>
            </a:r>
            <a:r>
              <a:rPr lang="lv-LV" dirty="0" smtClean="0"/>
              <a:t> dziedināšanai. To var uzņemt, lietojot uzturā zaļos dārzeņus – spinātus, salātus, nātres, brokoļus, Briseles kāpostus, kāpostus, puķkāpostus, avokado, kivi.</a:t>
            </a:r>
          </a:p>
          <a:p>
            <a:r>
              <a:rPr lang="lv-LV" dirty="0" smtClean="0"/>
              <a:t>PP</a:t>
            </a:r>
            <a:r>
              <a:rPr lang="lv-LV" b="1" dirty="0" smtClean="0"/>
              <a:t> vitamīns</a:t>
            </a:r>
            <a:r>
              <a:rPr lang="lv-LV" dirty="0" smtClean="0"/>
              <a:t> - </a:t>
            </a:r>
            <a:r>
              <a:rPr lang="lv-LV" dirty="0" err="1" smtClean="0"/>
              <a:t>niacīns</a:t>
            </a:r>
            <a:r>
              <a:rPr lang="lv-LV" dirty="0" smtClean="0"/>
              <a:t> - ir nepieciešams, lai nodrošinātu enerģijas līdzsvaru šūnās. Tas ir iesaistīts praktiski visos vielmaiņas procesos. </a:t>
            </a:r>
            <a:r>
              <a:rPr lang="lv-LV" b="1" dirty="0" smtClean="0"/>
              <a:t>Vitamīna</a:t>
            </a:r>
            <a:r>
              <a:rPr lang="lv-LV" dirty="0" smtClean="0"/>
              <a:t> avoti ir gaļa, aknas, zivis, pākšaugi, pilngraudu </a:t>
            </a:r>
            <a:r>
              <a:rPr lang="lv-LV" dirty="0" smtClean="0">
                <a:hlinkClick r:id="rId3" tooltip="maize"/>
              </a:rPr>
              <a:t>maize</a:t>
            </a:r>
            <a:r>
              <a:rPr lang="lv-LV" dirty="0" smtClean="0"/>
              <a:t> un citi veselu graudu produkti.</a:t>
            </a:r>
          </a:p>
          <a:p>
            <a:endParaRPr lang="lv-LV"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i="1" dirty="0" smtClean="0"/>
              <a:t>Pasaules veselības organizācija definēja veselību kā 1</a:t>
            </a:r>
            <a:r>
              <a:rPr lang="en-US" b="1" i="1" dirty="0" smtClean="0"/>
              <a:t>946</a:t>
            </a:r>
            <a:endParaRPr lang="lv-LV" b="1" i="1" dirty="0"/>
          </a:p>
        </p:txBody>
      </p:sp>
      <p:sp>
        <p:nvSpPr>
          <p:cNvPr id="3" name="Content Placeholder 2"/>
          <p:cNvSpPr>
            <a:spLocks noGrp="1"/>
          </p:cNvSpPr>
          <p:nvPr>
            <p:ph idx="1"/>
          </p:nvPr>
        </p:nvSpPr>
        <p:spPr/>
        <p:txBody>
          <a:bodyPr/>
          <a:lstStyle/>
          <a:p>
            <a:pPr>
              <a:buNone/>
            </a:pPr>
            <a:r>
              <a:rPr lang="lv-LV" dirty="0" smtClean="0"/>
              <a:t>"Pilnīgas garīgās, fiziskās un sociālās labklājības stāvoklis ir ne tikai slimības neesamība".</a:t>
            </a:r>
            <a:endParaRPr lang="lv-LV"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Minerālvielas</a:t>
            </a:r>
            <a:endParaRPr lang="lv-LV" dirty="0"/>
          </a:p>
        </p:txBody>
      </p:sp>
      <p:sp>
        <p:nvSpPr>
          <p:cNvPr id="3" name="Content Placeholder 2"/>
          <p:cNvSpPr>
            <a:spLocks noGrp="1"/>
          </p:cNvSpPr>
          <p:nvPr>
            <p:ph idx="1"/>
          </p:nvPr>
        </p:nvSpPr>
        <p:spPr/>
        <p:txBody>
          <a:bodyPr>
            <a:normAutofit fontScale="85000" lnSpcReduction="20000"/>
          </a:bodyPr>
          <a:lstStyle/>
          <a:p>
            <a:r>
              <a:rPr lang="lv-LV" dirty="0" smtClean="0"/>
              <a:t>Minerālvielas nodrošina organisma audos neitrālu reakciju un noteiktu osmotisko spiedienu, piedalās šūnu kairinājuma – uzbudinājuma procesos, veicina vai kavē dažādu fermentu darbību, tā ietekmējot visdažādākās vielmaiņas norises.</a:t>
            </a:r>
          </a:p>
          <a:p>
            <a:r>
              <a:rPr lang="lv-LV" dirty="0" smtClean="0"/>
              <a:t>Minerālvielas piedalās skeleta veidošanā. </a:t>
            </a:r>
          </a:p>
          <a:p>
            <a:r>
              <a:rPr lang="lv-LV" dirty="0" smtClean="0"/>
              <a:t>Cilvēka organisms minerālvielas saņem ar uzturu un daļēji ar ūdeni. </a:t>
            </a:r>
          </a:p>
          <a:p>
            <a:r>
              <a:rPr lang="lv-LV" dirty="0" smtClean="0"/>
              <a:t>Atkarībā no minerālvielu daudzuma organismā, tās iedala makroelementos (vidējais daudzums lielāks kā 50mg uz kg ķermeņa masas) un mikroelementi (vidējais daudzums mazāks kā 50mg uz kg ķermeņa masas). </a:t>
            </a:r>
            <a:endParaRPr lang="lv-LV"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Minerālvielas</a:t>
            </a:r>
            <a:endParaRPr lang="lv-LV" b="1" dirty="0"/>
          </a:p>
        </p:txBody>
      </p:sp>
      <p:graphicFrame>
        <p:nvGraphicFramePr>
          <p:cNvPr id="5" name="Content Placeholder 4"/>
          <p:cNvGraphicFramePr>
            <a:graphicFrameLocks noGrp="1"/>
          </p:cNvGraphicFramePr>
          <p:nvPr>
            <p:ph idx="1"/>
          </p:nvPr>
        </p:nvGraphicFramePr>
        <p:xfrm>
          <a:off x="457200" y="1600200"/>
          <a:ext cx="8229600" cy="1136142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r>
                        <a:rPr lang="lv-LV" dirty="0" err="1"/>
                        <a:t>ukums</a:t>
                      </a:r>
                      <a:endParaRPr lang="lv-LV" dirty="0"/>
                    </a:p>
                  </a:txBody>
                  <a:tcPr marL="9525" marR="9525" marT="9525" marB="9525" anchor="ctr"/>
                </a:tc>
                <a:tc>
                  <a:txBody>
                    <a:bodyPr/>
                    <a:lstStyle/>
                    <a:p>
                      <a:pPr algn="ctr"/>
                      <a:r>
                        <a:rPr lang="lv-LV"/>
                        <a:t>Dienā ieteicamā deva pieaugušiem (mg)</a:t>
                      </a:r>
                    </a:p>
                  </a:txBody>
                  <a:tcPr marL="9525" marR="9525" marT="9525" marB="9525" anchor="ctr"/>
                </a:tc>
                <a:tc>
                  <a:txBody>
                    <a:bodyPr/>
                    <a:lstStyle/>
                    <a:p>
                      <a:pPr algn="ctr"/>
                      <a:r>
                        <a:rPr lang="lv-LV"/>
                        <a:t>Funkcijas organismā</a:t>
                      </a:r>
                    </a:p>
                  </a:txBody>
                  <a:tcPr marL="9525" marR="9525" marT="9525" marB="9525" anchor="ctr"/>
                </a:tc>
                <a:tc>
                  <a:txBody>
                    <a:bodyPr/>
                    <a:lstStyle/>
                    <a:p>
                      <a:pPr algn="ctr"/>
                      <a:r>
                        <a:rPr lang="lv-LV"/>
                        <a:t>Nozīmīgākie uztura avoti</a:t>
                      </a:r>
                    </a:p>
                  </a:txBody>
                  <a:tcPr marL="9525" marR="9525" marT="9525" marB="9525" anchor="ctr"/>
                </a:tc>
              </a:tr>
              <a:tr h="370840">
                <a:tc>
                  <a:txBody>
                    <a:bodyPr/>
                    <a:lstStyle/>
                    <a:p>
                      <a:pPr algn="l"/>
                      <a:r>
                        <a:rPr lang="lv-LV"/>
                        <a:t>Ca – kalcijs</a:t>
                      </a:r>
                    </a:p>
                  </a:txBody>
                  <a:tcPr marL="9525" marR="9525" marT="9525" marB="9525" anchor="ctr"/>
                </a:tc>
                <a:tc>
                  <a:txBody>
                    <a:bodyPr/>
                    <a:lstStyle/>
                    <a:p>
                      <a:pPr algn="l"/>
                      <a:r>
                        <a:rPr lang="lv-LV"/>
                        <a:t>1000-1200</a:t>
                      </a:r>
                    </a:p>
                  </a:txBody>
                  <a:tcPr marL="9525" marR="9525" marT="9525" marB="9525" anchor="ctr"/>
                </a:tc>
                <a:tc>
                  <a:txBody>
                    <a:bodyPr/>
                    <a:lstStyle/>
                    <a:p>
                      <a:pPr algn="l"/>
                      <a:r>
                        <a:rPr lang="lv-LV"/>
                        <a:t>Veicina asins un kaulaudu veidošanos, piedalās asinsreces reakcijās, ietekmē nervu sistēmas uzbudināmību un muskuļu savilkšanās spēju, regulē šūnu membrānu caurlaidību.</a:t>
                      </a:r>
                    </a:p>
                  </a:txBody>
                  <a:tcPr marL="9525" marR="9525" marT="9525" marB="9525" anchor="ctr"/>
                </a:tc>
                <a:tc>
                  <a:txBody>
                    <a:bodyPr/>
                    <a:lstStyle/>
                    <a:p>
                      <a:pPr algn="l"/>
                      <a:r>
                        <a:rPr lang="it-IT"/>
                        <a:t>Piens un piena produkti, graudaugi, dārzeņi</a:t>
                      </a:r>
                    </a:p>
                  </a:txBody>
                  <a:tcPr marL="9525" marR="9525" marT="9525" marB="9525" anchor="ctr"/>
                </a:tc>
              </a:tr>
              <a:tr h="370840">
                <a:tc>
                  <a:txBody>
                    <a:bodyPr/>
                    <a:lstStyle/>
                    <a:p>
                      <a:pPr algn="l"/>
                      <a:r>
                        <a:rPr lang="lv-LV"/>
                        <a:t>P – fosfors</a:t>
                      </a:r>
                    </a:p>
                  </a:txBody>
                  <a:tcPr marL="9525" marR="9525" marT="9525" marB="9525" anchor="ctr"/>
                </a:tc>
                <a:tc>
                  <a:txBody>
                    <a:bodyPr/>
                    <a:lstStyle/>
                    <a:p>
                      <a:pPr algn="l"/>
                      <a:r>
                        <a:rPr lang="lv-LV"/>
                        <a:t>1000-1200</a:t>
                      </a:r>
                    </a:p>
                  </a:txBody>
                  <a:tcPr marL="9525" marR="9525" marT="9525" marB="9525" anchor="ctr"/>
                </a:tc>
                <a:tc>
                  <a:txBody>
                    <a:bodyPr/>
                    <a:lstStyle/>
                    <a:p>
                      <a:pPr algn="l"/>
                      <a:r>
                        <a:rPr lang="lv-LV"/>
                        <a:t>Regulē nervu darbību, nepieciešams kaulaudu un sarkano asinsķermenīšu veidošanai, smadzeņu darbībai.</a:t>
                      </a:r>
                    </a:p>
                  </a:txBody>
                  <a:tcPr marL="9525" marR="9525" marT="9525" marB="9525" anchor="ctr"/>
                </a:tc>
                <a:tc>
                  <a:txBody>
                    <a:bodyPr/>
                    <a:lstStyle/>
                    <a:p>
                      <a:pPr algn="l"/>
                      <a:r>
                        <a:rPr lang="lv-LV"/>
                        <a:t>Zivis, gaļa, pākšaugi, putraimi, biezpiens, siers</a:t>
                      </a:r>
                    </a:p>
                  </a:txBody>
                  <a:tcPr marL="9525" marR="9525" marT="9525" marB="9525" anchor="ctr"/>
                </a:tc>
              </a:tr>
              <a:tr h="370840">
                <a:tc>
                  <a:txBody>
                    <a:bodyPr/>
                    <a:lstStyle/>
                    <a:p>
                      <a:pPr algn="l"/>
                      <a:r>
                        <a:rPr lang="lv-LV"/>
                        <a:t>Na – nātrijs</a:t>
                      </a:r>
                    </a:p>
                  </a:txBody>
                  <a:tcPr marL="9525" marR="9525" marT="9525" marB="9525" anchor="ctr"/>
                </a:tc>
                <a:tc>
                  <a:txBody>
                    <a:bodyPr/>
                    <a:lstStyle/>
                    <a:p>
                      <a:pPr algn="l"/>
                      <a:r>
                        <a:rPr lang="lv-LV"/>
                        <a:t>3300</a:t>
                      </a:r>
                    </a:p>
                  </a:txBody>
                  <a:tcPr marL="9525" marR="9525" marT="9525" marB="9525" anchor="ctr"/>
                </a:tc>
                <a:tc>
                  <a:txBody>
                    <a:bodyPr/>
                    <a:lstStyle/>
                    <a:p>
                      <a:pPr algn="l"/>
                      <a:r>
                        <a:rPr lang="lv-LV"/>
                        <a:t>Uztur pastāvīgu osmotisko spiedienu, normalizē ūdens maiņu organismā</a:t>
                      </a:r>
                    </a:p>
                  </a:txBody>
                  <a:tcPr marL="9525" marR="9525" marT="9525" marB="9525" anchor="ctr"/>
                </a:tc>
                <a:tc>
                  <a:txBody>
                    <a:bodyPr/>
                    <a:lstStyle/>
                    <a:p>
                      <a:pPr algn="l"/>
                      <a:r>
                        <a:rPr lang="lv-LV"/>
                        <a:t>Vāramais sāls, šķiņķis, kūpinātas zivis, siers, maize, skābētos kāpostos, marinētos gurķos</a:t>
                      </a:r>
                    </a:p>
                  </a:txBody>
                  <a:tcPr marL="9525" marR="9525" marT="9525" marB="9525" anchor="ctr"/>
                </a:tc>
              </a:tr>
              <a:tr h="370840">
                <a:tc>
                  <a:txBody>
                    <a:bodyPr/>
                    <a:lstStyle/>
                    <a:p>
                      <a:pPr algn="l"/>
                      <a:r>
                        <a:rPr lang="lv-LV"/>
                        <a:t>K - kālijs</a:t>
                      </a:r>
                    </a:p>
                  </a:txBody>
                  <a:tcPr marL="9525" marR="9525" marT="9525" marB="9525" anchor="ctr"/>
                </a:tc>
                <a:tc>
                  <a:txBody>
                    <a:bodyPr/>
                    <a:lstStyle/>
                    <a:p>
                      <a:pPr algn="l"/>
                      <a:r>
                        <a:rPr lang="lv-LV"/>
                        <a:t>4000</a:t>
                      </a:r>
                    </a:p>
                  </a:txBody>
                  <a:tcPr marL="9525" marR="9525" marT="9525" marB="9525" anchor="ctr"/>
                </a:tc>
                <a:tc>
                  <a:txBody>
                    <a:bodyPr/>
                    <a:lstStyle/>
                    <a:p>
                      <a:pPr algn="l"/>
                      <a:r>
                        <a:rPr lang="lv-LV"/>
                        <a:t>Svarīga nozīme šūnu vielmaiņā, regulē osmotisko spiedienu, nepieciešams nervu impulsu pārvadīšanai un normālai sirdsdarbībai, kopā ar kalciju piedalās asinsreces reakcijās, veicina šķidruma izdali no organisma.</a:t>
                      </a:r>
                    </a:p>
                  </a:txBody>
                  <a:tcPr marL="9525" marR="9525" marT="9525" marB="9525" anchor="ctr"/>
                </a:tc>
                <a:tc>
                  <a:txBody>
                    <a:bodyPr/>
                    <a:lstStyle/>
                    <a:p>
                      <a:pPr algn="l"/>
                      <a:r>
                        <a:rPr lang="lv-LV"/>
                        <a:t>Spināti, kartupeļi, žāvētas plūmes, pākšaugi, ķirbji, kāposti, tomāti, upenes, melones, kivi, banāni</a:t>
                      </a:r>
                    </a:p>
                  </a:txBody>
                  <a:tcPr marL="9525" marR="9525" marT="9525" marB="9525" anchor="ctr"/>
                </a:tc>
              </a:tr>
              <a:tr h="370840">
                <a:tc>
                  <a:txBody>
                    <a:bodyPr/>
                    <a:lstStyle/>
                    <a:p>
                      <a:pPr algn="l"/>
                      <a:r>
                        <a:rPr lang="lv-LV"/>
                        <a:t>Mg – magnijs</a:t>
                      </a:r>
                    </a:p>
                  </a:txBody>
                  <a:tcPr marL="9525" marR="9525" marT="9525" marB="9525" anchor="ctr"/>
                </a:tc>
                <a:tc>
                  <a:txBody>
                    <a:bodyPr/>
                    <a:lstStyle/>
                    <a:p>
                      <a:pPr algn="l"/>
                      <a:r>
                        <a:rPr lang="lv-LV"/>
                        <a:t>350</a:t>
                      </a:r>
                    </a:p>
                  </a:txBody>
                  <a:tcPr marL="9525" marR="9525" marT="9525" marB="9525" anchor="ctr"/>
                </a:tc>
                <a:tc>
                  <a:txBody>
                    <a:bodyPr/>
                    <a:lstStyle/>
                    <a:p>
                      <a:pPr algn="l"/>
                      <a:r>
                        <a:rPr lang="lv-LV"/>
                        <a:t>Nozīmīgs kaulaudu, muskuļaudu un nervaudu uzbūvē, , paplašina asinsvadus, veicina žults izdali, zarnu peristaltiku.</a:t>
                      </a:r>
                    </a:p>
                  </a:txBody>
                  <a:tcPr marL="9525" marR="9525" marT="9525" marB="9525" anchor="ctr"/>
                </a:tc>
                <a:tc>
                  <a:txBody>
                    <a:bodyPr/>
                    <a:lstStyle/>
                    <a:p>
                      <a:pPr algn="l"/>
                      <a:r>
                        <a:rPr lang="lv-LV" dirty="0"/>
                        <a:t>Rieksti, ziedputekšņi, smiltsērkšķu augļi, putraimi, pākšaugi, rudzu maize, kāposti, spināti, kartupeļi, avenes</a:t>
                      </a:r>
                    </a:p>
                  </a:txBody>
                  <a:tcPr marL="9525" marR="9525" marT="9525" marB="9525" anchor="ct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Mikroelementi</a:t>
            </a:r>
            <a:endParaRPr lang="lv-LV" b="1" dirty="0"/>
          </a:p>
        </p:txBody>
      </p:sp>
      <p:graphicFrame>
        <p:nvGraphicFramePr>
          <p:cNvPr id="4" name="Content Placeholder 3"/>
          <p:cNvGraphicFramePr>
            <a:graphicFrameLocks noGrp="1"/>
          </p:cNvGraphicFramePr>
          <p:nvPr>
            <p:ph idx="1"/>
          </p:nvPr>
        </p:nvGraphicFramePr>
        <p:xfrm>
          <a:off x="457200" y="1600200"/>
          <a:ext cx="8229600" cy="1280922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r>
                        <a:rPr lang="lv-LV" dirty="0" err="1"/>
                        <a:t>ums</a:t>
                      </a:r>
                      <a:r>
                        <a:rPr lang="lv-LV" dirty="0"/>
                        <a:t> </a:t>
                      </a:r>
                    </a:p>
                  </a:txBody>
                  <a:tcPr marL="9525" marR="9525" marT="9525" marB="9525" anchor="ctr"/>
                </a:tc>
                <a:tc>
                  <a:txBody>
                    <a:bodyPr/>
                    <a:lstStyle/>
                    <a:p>
                      <a:pPr algn="ctr"/>
                      <a:r>
                        <a:rPr lang="lv-LV"/>
                        <a:t> Dienā ieteicamā deva pieaugušiem (mg)</a:t>
                      </a:r>
                    </a:p>
                  </a:txBody>
                  <a:tcPr marL="9525" marR="9525" marT="9525" marB="9525" anchor="ctr"/>
                </a:tc>
                <a:tc>
                  <a:txBody>
                    <a:bodyPr/>
                    <a:lstStyle/>
                    <a:p>
                      <a:pPr algn="ctr"/>
                      <a:r>
                        <a:rPr lang="lv-LV"/>
                        <a:t> Funkcijas organismā</a:t>
                      </a:r>
                    </a:p>
                  </a:txBody>
                  <a:tcPr marL="9525" marR="9525" marT="9525" marB="9525" anchor="ctr"/>
                </a:tc>
                <a:tc>
                  <a:txBody>
                    <a:bodyPr/>
                    <a:lstStyle/>
                    <a:p>
                      <a:pPr algn="ctr"/>
                      <a:r>
                        <a:rPr lang="lv-LV"/>
                        <a:t> Nozīmīgākie uztura avoti</a:t>
                      </a:r>
                    </a:p>
                  </a:txBody>
                  <a:tcPr marL="9525" marR="9525" marT="9525" marB="9525" anchor="ctr"/>
                </a:tc>
              </a:tr>
              <a:tr h="370840">
                <a:tc>
                  <a:txBody>
                    <a:bodyPr/>
                    <a:lstStyle/>
                    <a:p>
                      <a:pPr algn="l"/>
                      <a:r>
                        <a:rPr lang="lv-LV"/>
                        <a:t>Fe – dzelzs </a:t>
                      </a:r>
                    </a:p>
                  </a:txBody>
                  <a:tcPr marL="9525" marR="9525" marT="9525" marB="9525" anchor="ctr"/>
                </a:tc>
                <a:tc>
                  <a:txBody>
                    <a:bodyPr/>
                    <a:lstStyle/>
                    <a:p>
                      <a:pPr algn="l"/>
                      <a:r>
                        <a:rPr lang="lv-LV"/>
                        <a:t>10-18 </a:t>
                      </a:r>
                    </a:p>
                  </a:txBody>
                  <a:tcPr marL="9525" marR="9525" marT="9525" marB="9525" anchor="ctr"/>
                </a:tc>
                <a:tc>
                  <a:txBody>
                    <a:bodyPr/>
                    <a:lstStyle/>
                    <a:p>
                      <a:pPr algn="l"/>
                      <a:r>
                        <a:rPr lang="lv-LV"/>
                        <a:t>Galvenā fizioloģiskā nozīme ir tā piedalīšanās asinsradē, nepieciešams arī oksidācijas procesos un šūnu vielmaiņā. </a:t>
                      </a:r>
                    </a:p>
                  </a:txBody>
                  <a:tcPr marL="9525" marR="9525" marT="9525" marB="9525" anchor="ctr"/>
                </a:tc>
                <a:tc>
                  <a:txBody>
                    <a:bodyPr/>
                    <a:lstStyle/>
                    <a:p>
                      <a:pPr algn="l"/>
                      <a:r>
                        <a:rPr lang="lv-LV"/>
                        <a:t> Olu dzeltenums, gaļa, aknas, rudzu maize, sēnes, piens, siers, pākšaugi, griķi, spināti, puravi, zemenes, upenes</a:t>
                      </a:r>
                    </a:p>
                  </a:txBody>
                  <a:tcPr marL="9525" marR="9525" marT="9525" marB="9525" anchor="ctr"/>
                </a:tc>
              </a:tr>
              <a:tr h="370840">
                <a:tc>
                  <a:txBody>
                    <a:bodyPr/>
                    <a:lstStyle/>
                    <a:p>
                      <a:pPr algn="l"/>
                      <a:r>
                        <a:rPr lang="lv-LV"/>
                        <a:t>Zn – cinks </a:t>
                      </a:r>
                    </a:p>
                  </a:txBody>
                  <a:tcPr marL="9525" marR="9525" marT="9525" marB="9525" anchor="ctr"/>
                </a:tc>
                <a:tc>
                  <a:txBody>
                    <a:bodyPr/>
                    <a:lstStyle/>
                    <a:p>
                      <a:pPr algn="l"/>
                      <a:r>
                        <a:rPr lang="lv-LV"/>
                        <a:t> 14</a:t>
                      </a:r>
                    </a:p>
                  </a:txBody>
                  <a:tcPr marL="9525" marR="9525" marT="9525" marB="9525" anchor="ctr"/>
                </a:tc>
                <a:tc>
                  <a:txBody>
                    <a:bodyPr/>
                    <a:lstStyle/>
                    <a:p>
                      <a:pPr algn="l"/>
                      <a:r>
                        <a:rPr lang="lv-LV"/>
                        <a:t> Nepieciešams iekšējās sekrēcijas dziedzeru darbībai, aknu aizsardzībai, fotoķīmiskiem procesiem acs tīklenē, stabilizē šūnu membrānu.</a:t>
                      </a:r>
                    </a:p>
                  </a:txBody>
                  <a:tcPr marL="9525" marR="9525" marT="9525" marB="9525" anchor="ctr"/>
                </a:tc>
                <a:tc>
                  <a:txBody>
                    <a:bodyPr/>
                    <a:lstStyle/>
                    <a:p>
                      <a:pPr algn="l"/>
                      <a:r>
                        <a:rPr lang="lv-LV"/>
                        <a:t> Siers, graudaugi, pākšaugi, rieksti, sēnes, sīpoli, sarkanie pipari, bietes, burkāni, kartupeļi, āboli, upenes</a:t>
                      </a:r>
                    </a:p>
                  </a:txBody>
                  <a:tcPr marL="9525" marR="9525" marT="9525" marB="9525" anchor="ctr"/>
                </a:tc>
              </a:tr>
              <a:tr h="370840">
                <a:tc>
                  <a:txBody>
                    <a:bodyPr/>
                    <a:lstStyle/>
                    <a:p>
                      <a:pPr algn="l"/>
                      <a:r>
                        <a:rPr lang="lv-LV"/>
                        <a:t> Cu – varš</a:t>
                      </a:r>
                    </a:p>
                  </a:txBody>
                  <a:tcPr marL="9525" marR="9525" marT="9525" marB="9525" anchor="ctr"/>
                </a:tc>
                <a:tc>
                  <a:txBody>
                    <a:bodyPr/>
                    <a:lstStyle/>
                    <a:p>
                      <a:pPr algn="l"/>
                      <a:r>
                        <a:rPr lang="lv-LV"/>
                        <a:t> </a:t>
                      </a:r>
                      <a:br>
                        <a:rPr lang="lv-LV"/>
                      </a:br>
                      <a:r>
                        <a:rPr lang="lv-LV"/>
                        <a:t> 3</a:t>
                      </a:r>
                    </a:p>
                  </a:txBody>
                  <a:tcPr marL="9525" marR="9525" marT="9525" marB="9525" anchor="ctr"/>
                </a:tc>
                <a:tc>
                  <a:txBody>
                    <a:bodyPr/>
                    <a:lstStyle/>
                    <a:p>
                      <a:pPr algn="l"/>
                      <a:r>
                        <a:rPr lang="lv-LV"/>
                        <a:t>Kopā ar dzelzi nepieciešams asinsradei, piedalās audu elpošanas procesos, ietekmē iekšējās sekrēcijas dziedzerus. </a:t>
                      </a:r>
                    </a:p>
                  </a:txBody>
                  <a:tcPr marL="9525" marR="9525" marT="9525" marB="9525" anchor="ctr"/>
                </a:tc>
                <a:tc>
                  <a:txBody>
                    <a:bodyPr/>
                    <a:lstStyle/>
                    <a:p>
                      <a:pPr algn="l"/>
                      <a:r>
                        <a:rPr lang="lv-LV"/>
                        <a:t>Aknas, rieksti, gaļa, zivis, kakao </a:t>
                      </a:r>
                    </a:p>
                  </a:txBody>
                  <a:tcPr marL="9525" marR="9525" marT="9525" marB="9525" anchor="ctr"/>
                </a:tc>
              </a:tr>
              <a:tr h="370840">
                <a:tc>
                  <a:txBody>
                    <a:bodyPr/>
                    <a:lstStyle/>
                    <a:p>
                      <a:pPr algn="l"/>
                      <a:r>
                        <a:rPr lang="lv-LV"/>
                        <a:t> Mn – mangāns</a:t>
                      </a:r>
                    </a:p>
                  </a:txBody>
                  <a:tcPr marL="9525" marR="9525" marT="9525" marB="9525" anchor="ctr"/>
                </a:tc>
                <a:tc>
                  <a:txBody>
                    <a:bodyPr/>
                    <a:lstStyle/>
                    <a:p>
                      <a:pPr algn="l"/>
                      <a:r>
                        <a:rPr lang="lv-LV"/>
                        <a:t> 3</a:t>
                      </a:r>
                    </a:p>
                  </a:txBody>
                  <a:tcPr marL="9525" marR="9525" marT="9525" marB="9525" anchor="ctr"/>
                </a:tc>
                <a:tc>
                  <a:txBody>
                    <a:bodyPr/>
                    <a:lstStyle/>
                    <a:p>
                      <a:pPr algn="l"/>
                      <a:r>
                        <a:rPr lang="lv-LV"/>
                        <a:t>Aktivē oksidācijas procesus, darbojas lipotropi, veicina augšanu, piedalās asinsradē. </a:t>
                      </a:r>
                    </a:p>
                  </a:txBody>
                  <a:tcPr marL="9525" marR="9525" marT="9525" marB="9525" anchor="ctr"/>
                </a:tc>
                <a:tc>
                  <a:txBody>
                    <a:bodyPr/>
                    <a:lstStyle/>
                    <a:p>
                      <a:pPr algn="l"/>
                      <a:r>
                        <a:rPr lang="lv-LV"/>
                        <a:t>Auzu pārslas, miežu putraimi, rīsi, rudzu maize, pākšaugi, bietes, spināti, kazenes, mellenes, jāņogas, rieksti </a:t>
                      </a:r>
                    </a:p>
                  </a:txBody>
                  <a:tcPr marL="9525" marR="9525" marT="9525" marB="9525" anchor="ctr"/>
                </a:tc>
              </a:tr>
              <a:tr h="370840">
                <a:tc>
                  <a:txBody>
                    <a:bodyPr/>
                    <a:lstStyle/>
                    <a:p>
                      <a:pPr algn="l"/>
                      <a:r>
                        <a:rPr lang="lv-LV"/>
                        <a:t>Mo – molibdēns </a:t>
                      </a:r>
                    </a:p>
                  </a:txBody>
                  <a:tcPr marL="9525" marR="9525" marT="9525" marB="9525" anchor="ctr"/>
                </a:tc>
                <a:tc>
                  <a:txBody>
                    <a:bodyPr/>
                    <a:lstStyle/>
                    <a:p>
                      <a:pPr algn="l"/>
                      <a:r>
                        <a:rPr lang="lv-LV"/>
                        <a:t> 0,25</a:t>
                      </a:r>
                    </a:p>
                  </a:txBody>
                  <a:tcPr marL="9525" marR="9525" marT="9525" marB="9525" anchor="ctr"/>
                </a:tc>
                <a:tc>
                  <a:txBody>
                    <a:bodyPr/>
                    <a:lstStyle/>
                    <a:p>
                      <a:pPr algn="l"/>
                      <a:r>
                        <a:rPr lang="lv-LV"/>
                        <a:t>Piedalās šūnu elpošanā, veicina fluora uzkrāšanos zobos. </a:t>
                      </a:r>
                    </a:p>
                  </a:txBody>
                  <a:tcPr marL="9525" marR="9525" marT="9525" marB="9525" anchor="ctr"/>
                </a:tc>
                <a:tc>
                  <a:txBody>
                    <a:bodyPr/>
                    <a:lstStyle/>
                    <a:p>
                      <a:pPr algn="l"/>
                      <a:r>
                        <a:rPr lang="it-IT"/>
                        <a:t>Gaļa, piens un piena produkti, dārzeņi </a:t>
                      </a:r>
                    </a:p>
                  </a:txBody>
                  <a:tcPr marL="9525" marR="9525" marT="9525" marB="9525" anchor="ctr"/>
                </a:tc>
              </a:tr>
              <a:tr h="370840">
                <a:tc>
                  <a:txBody>
                    <a:bodyPr/>
                    <a:lstStyle/>
                    <a:p>
                      <a:pPr algn="l"/>
                      <a:r>
                        <a:rPr lang="lv-LV"/>
                        <a:t> Cr – hroms</a:t>
                      </a:r>
                    </a:p>
                  </a:txBody>
                  <a:tcPr marL="9525" marR="9525" marT="9525" marB="9525" anchor="ctr"/>
                </a:tc>
                <a:tc>
                  <a:txBody>
                    <a:bodyPr/>
                    <a:lstStyle/>
                    <a:p>
                      <a:pPr algn="l"/>
                      <a:r>
                        <a:rPr lang="lv-LV"/>
                        <a:t>0,2 </a:t>
                      </a:r>
                    </a:p>
                  </a:txBody>
                  <a:tcPr marL="9525" marR="9525" marT="9525" marB="9525" anchor="ctr"/>
                </a:tc>
                <a:tc>
                  <a:txBody>
                    <a:bodyPr/>
                    <a:lstStyle/>
                    <a:p>
                      <a:pPr algn="l"/>
                      <a:r>
                        <a:rPr lang="lv-LV"/>
                        <a:t> Saistīts ar glikozes maiņu, stimulē insulīna darbību.</a:t>
                      </a:r>
                    </a:p>
                  </a:txBody>
                  <a:tcPr marL="9525" marR="9525" marT="9525" marB="9525" anchor="ctr"/>
                </a:tc>
                <a:tc>
                  <a:txBody>
                    <a:bodyPr/>
                    <a:lstStyle/>
                    <a:p>
                      <a:pPr algn="l"/>
                      <a:r>
                        <a:rPr lang="lv-LV"/>
                        <a:t>Gaļa, rudzu maize, medus </a:t>
                      </a:r>
                    </a:p>
                  </a:txBody>
                  <a:tcPr marL="9525" marR="9525" marT="9525" marB="9525" anchor="ctr"/>
                </a:tc>
              </a:tr>
              <a:tr h="370840">
                <a:tc>
                  <a:txBody>
                    <a:bodyPr/>
                    <a:lstStyle/>
                    <a:p>
                      <a:pPr algn="l"/>
                      <a:r>
                        <a:rPr lang="lv-LV"/>
                        <a:t> J – jods</a:t>
                      </a:r>
                    </a:p>
                  </a:txBody>
                  <a:tcPr marL="9525" marR="9525" marT="9525" marB="9525" anchor="ctr"/>
                </a:tc>
                <a:tc>
                  <a:txBody>
                    <a:bodyPr/>
                    <a:lstStyle/>
                    <a:p>
                      <a:pPr algn="l"/>
                      <a:r>
                        <a:rPr lang="lv-LV"/>
                        <a:t> 0,2</a:t>
                      </a:r>
                    </a:p>
                  </a:txBody>
                  <a:tcPr marL="9525" marR="9525" marT="9525" marB="9525" anchor="ctr"/>
                </a:tc>
                <a:tc>
                  <a:txBody>
                    <a:bodyPr/>
                    <a:lstStyle/>
                    <a:p>
                      <a:pPr algn="l"/>
                      <a:r>
                        <a:rPr lang="lv-LV"/>
                        <a:t> Aktīvi piedalās vairogdziedzera funkcijās.</a:t>
                      </a:r>
                    </a:p>
                  </a:txBody>
                  <a:tcPr marL="9525" marR="9525" marT="9525" marB="9525" anchor="ctr"/>
                </a:tc>
                <a:tc>
                  <a:txBody>
                    <a:bodyPr/>
                    <a:lstStyle/>
                    <a:p>
                      <a:pPr algn="l"/>
                      <a:r>
                        <a:rPr lang="lv-LV"/>
                        <a:t>Jūras zivis un jūras augi, piens, olas </a:t>
                      </a:r>
                    </a:p>
                  </a:txBody>
                  <a:tcPr marL="9525" marR="9525" marT="9525" marB="9525" anchor="ctr"/>
                </a:tc>
              </a:tr>
              <a:tr h="370840">
                <a:tc>
                  <a:txBody>
                    <a:bodyPr/>
                    <a:lstStyle/>
                    <a:p>
                      <a:pPr algn="l"/>
                      <a:r>
                        <a:rPr lang="lv-LV"/>
                        <a:t>F - fluors </a:t>
                      </a:r>
                    </a:p>
                  </a:txBody>
                  <a:tcPr marL="9525" marR="9525" marT="9525" marB="9525" anchor="ctr"/>
                </a:tc>
                <a:tc>
                  <a:txBody>
                    <a:bodyPr/>
                    <a:lstStyle/>
                    <a:p>
                      <a:pPr algn="l"/>
                      <a:r>
                        <a:rPr lang="lv-LV"/>
                        <a:t> 1,5</a:t>
                      </a:r>
                    </a:p>
                  </a:txBody>
                  <a:tcPr marL="9525" marR="9525" marT="9525" marB="9525" anchor="ctr"/>
                </a:tc>
                <a:tc>
                  <a:txBody>
                    <a:bodyPr/>
                    <a:lstStyle/>
                    <a:p>
                      <a:pPr algn="l"/>
                      <a:r>
                        <a:rPr lang="lv-LV"/>
                        <a:t>Nepieciešams kaulu un zobu veidošanai </a:t>
                      </a:r>
                    </a:p>
                  </a:txBody>
                  <a:tcPr marL="9525" marR="9525" marT="9525" marB="9525" anchor="ctr"/>
                </a:tc>
                <a:tc>
                  <a:txBody>
                    <a:bodyPr/>
                    <a:lstStyle/>
                    <a:p>
                      <a:pPr algn="l"/>
                      <a:r>
                        <a:rPr lang="lv-LV"/>
                        <a:t>Zivis, spināti, melnā tēja </a:t>
                      </a:r>
                    </a:p>
                  </a:txBody>
                  <a:tcPr marL="9525" marR="9525" marT="9525" marB="9525" anchor="ctr"/>
                </a:tc>
              </a:tr>
              <a:tr h="370840">
                <a:tc>
                  <a:txBody>
                    <a:bodyPr/>
                    <a:lstStyle/>
                    <a:p>
                      <a:pPr algn="l"/>
                      <a:r>
                        <a:rPr lang="lv-LV"/>
                        <a:t>Se – selēns </a:t>
                      </a:r>
                    </a:p>
                  </a:txBody>
                  <a:tcPr marL="9525" marR="9525" marT="9525" marB="9525" anchor="ctr"/>
                </a:tc>
                <a:tc>
                  <a:txBody>
                    <a:bodyPr/>
                    <a:lstStyle/>
                    <a:p>
                      <a:pPr algn="l"/>
                      <a:r>
                        <a:rPr lang="lv-LV"/>
                        <a:t> 0,06</a:t>
                      </a:r>
                    </a:p>
                  </a:txBody>
                  <a:tcPr marL="9525" marR="9525" marT="9525" marB="9525" anchor="ctr"/>
                </a:tc>
                <a:tc>
                  <a:txBody>
                    <a:bodyPr/>
                    <a:lstStyle/>
                    <a:p>
                      <a:pPr algn="l"/>
                      <a:r>
                        <a:rPr lang="lv-LV"/>
                        <a:t> Nepieciešams asins veidošanā, ietilpst šūnu membrānās.</a:t>
                      </a:r>
                    </a:p>
                  </a:txBody>
                  <a:tcPr marL="9525" marR="9525" marT="9525" marB="9525" anchor="ctr"/>
                </a:tc>
                <a:tc>
                  <a:txBody>
                    <a:bodyPr/>
                    <a:lstStyle/>
                    <a:p>
                      <a:pPr algn="l"/>
                      <a:r>
                        <a:rPr lang="lv-LV" dirty="0"/>
                        <a:t>Piens, cūkgaļa, olas, zivis, dārzeņi </a:t>
                      </a:r>
                    </a:p>
                  </a:txBody>
                  <a:tcPr marL="9525" marR="9525" marT="9525" marB="9525" anchor="ct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Ūdens</a:t>
            </a:r>
            <a:endParaRPr lang="lv-LV" b="1" dirty="0"/>
          </a:p>
        </p:txBody>
      </p:sp>
      <p:sp>
        <p:nvSpPr>
          <p:cNvPr id="3" name="Content Placeholder 2"/>
          <p:cNvSpPr>
            <a:spLocks noGrp="1"/>
          </p:cNvSpPr>
          <p:nvPr>
            <p:ph idx="1"/>
          </p:nvPr>
        </p:nvSpPr>
        <p:spPr/>
        <p:txBody>
          <a:bodyPr>
            <a:normAutofit fontScale="55000" lnSpcReduction="20000"/>
          </a:bodyPr>
          <a:lstStyle/>
          <a:p>
            <a:r>
              <a:rPr lang="lv-LV" dirty="0" smtClean="0"/>
              <a:t>Ūdens cilvēkam nepieciešams normālai organisma fizioloģisko procesu norisei, kā arī sanitāri higiēniskajām un saimnieciskām vajadzībām. </a:t>
            </a:r>
          </a:p>
          <a:p>
            <a:r>
              <a:rPr lang="lv-LV" dirty="0" smtClean="0"/>
              <a:t>Cilvēka organismā apmēram 65% ir ūdens, kas tajā piedalās barības vielu šķīdināšanā un tālākā pārnešanā ar asinīm, </a:t>
            </a:r>
            <a:r>
              <a:rPr lang="lv-LV" dirty="0" err="1" smtClean="0"/>
              <a:t>anabolisma</a:t>
            </a:r>
            <a:r>
              <a:rPr lang="lv-LV" dirty="0" smtClean="0"/>
              <a:t> un katabolisma procesos, sārņu izvadīšanā un arī ķermeņa t° regulēšanā. </a:t>
            </a:r>
          </a:p>
          <a:p>
            <a:r>
              <a:rPr lang="lv-LV" dirty="0" smtClean="0"/>
              <a:t>No cilvēka organisma </a:t>
            </a:r>
            <a:r>
              <a:rPr lang="lv-LV" dirty="0" smtClean="0">
                <a:hlinkClick r:id="rId2" tooltip="ūdens"/>
              </a:rPr>
              <a:t>ūdens</a:t>
            </a:r>
            <a:r>
              <a:rPr lang="lv-LV" dirty="0" smtClean="0"/>
              <a:t> izdalās ar sviedriem, izelpoto gaisu, urīnu un izkārnījumiem. </a:t>
            </a:r>
          </a:p>
          <a:p>
            <a:r>
              <a:rPr lang="lv-LV" dirty="0" smtClean="0"/>
              <a:t>Lai apmierinātu visas organisma prasības, atkarībā no klimata apstākļiem, veicamā darba smaguma un apkārtējās gaisa t° pieaugušam cilvēkam dienā jāuzņem 2,5-3 l ūdens gan dzeramā ūdens veidā, gan ar pārtikas produktiem. </a:t>
            </a:r>
          </a:p>
          <a:p>
            <a:r>
              <a:rPr lang="lv-LV" dirty="0" smtClean="0"/>
              <a:t>Ja cilvēks neuzņem pietiekami daudz ūdens, mainās </a:t>
            </a:r>
            <a:r>
              <a:rPr lang="lv-LV" dirty="0" smtClean="0">
                <a:hlinkClick r:id="rId3" tooltip="osmotiskais spiediens"/>
              </a:rPr>
              <a:t>osmotiskais spiediens</a:t>
            </a:r>
            <a:r>
              <a:rPr lang="lv-LV" dirty="0" smtClean="0"/>
              <a:t> </a:t>
            </a:r>
            <a:r>
              <a:rPr lang="lv-LV" dirty="0" err="1" smtClean="0"/>
              <a:t>starpaudu</a:t>
            </a:r>
            <a:r>
              <a:rPr lang="lv-LV" dirty="0" smtClean="0"/>
              <a:t> šķidrumos un arī daudzas vielmaiņas reakcijas.</a:t>
            </a:r>
          </a:p>
          <a:p>
            <a:r>
              <a:rPr lang="lv-LV" dirty="0" smtClean="0"/>
              <a:t> Ja cilvēks nesaņem nemaz ūdens, jau pēc dažām dienām var iestāties nāve. </a:t>
            </a:r>
          </a:p>
          <a:p>
            <a:r>
              <a:rPr lang="lv-LV" dirty="0" smtClean="0"/>
              <a:t>Kaitīga ir arī ūdens pārmērīga uzņemšana, jo mainās ūdens un minerālvielu līdzsvars organismā, palielinās asinsrites sistēmas, nieru u.c. orgānu slodze.</a:t>
            </a:r>
          </a:p>
          <a:p>
            <a:r>
              <a:rPr lang="lv-LV" dirty="0" smtClean="0"/>
              <a:t>Lai muskuļi un saistaudi būtu elastīgi ir jādzer ūdens.</a:t>
            </a:r>
            <a:endParaRPr lang="lv-LV"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Fiziskās aktivitātes</a:t>
            </a:r>
            <a:endParaRPr lang="lv-LV" b="1" dirty="0"/>
          </a:p>
        </p:txBody>
      </p:sp>
      <p:pic>
        <p:nvPicPr>
          <p:cNvPr id="74754" name="Picture 2" descr="Being active"/>
          <p:cNvPicPr>
            <a:picLocks noChangeAspect="1" noChangeArrowheads="1"/>
          </p:cNvPicPr>
          <p:nvPr/>
        </p:nvPicPr>
        <p:blipFill>
          <a:blip r:embed="rId2"/>
          <a:srcRect/>
          <a:stretch>
            <a:fillRect/>
          </a:stretch>
        </p:blipFill>
        <p:spPr bwMode="auto">
          <a:xfrm>
            <a:off x="381000" y="1219200"/>
            <a:ext cx="8254062" cy="5257802"/>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990600"/>
          </a:xfrm>
        </p:spPr>
        <p:txBody>
          <a:bodyPr>
            <a:normAutofit fontScale="90000"/>
          </a:bodyPr>
          <a:lstStyle/>
          <a:p>
            <a:r>
              <a:rPr lang="lv-LV" b="1" dirty="0" smtClean="0"/>
              <a:t>Pirms fizisko aktivitāšu uzsākšanas</a:t>
            </a:r>
            <a:endParaRPr lang="lv-LV" b="1" dirty="0"/>
          </a:p>
        </p:txBody>
      </p:sp>
      <p:sp>
        <p:nvSpPr>
          <p:cNvPr id="3" name="Content Placeholder 2"/>
          <p:cNvSpPr>
            <a:spLocks noGrp="1"/>
          </p:cNvSpPr>
          <p:nvPr>
            <p:ph idx="1"/>
          </p:nvPr>
        </p:nvSpPr>
        <p:spPr>
          <a:xfrm>
            <a:off x="609600" y="914400"/>
            <a:ext cx="8077200" cy="4953000"/>
          </a:xfrm>
        </p:spPr>
        <p:txBody>
          <a:bodyPr>
            <a:noAutofit/>
          </a:bodyPr>
          <a:lstStyle/>
          <a:p>
            <a:r>
              <a:rPr lang="lv-LV" sz="2200" dirty="0" smtClean="0"/>
              <a:t>Obligāta veselības pārbaude pie ģimenes ārsta, ja nepieciešams - padziļināta veselības pārbaude pie speciālistiem.</a:t>
            </a:r>
          </a:p>
          <a:p>
            <a:r>
              <a:rPr lang="lv-LV" sz="2200" dirty="0" smtClean="0"/>
              <a:t>Ja konstatētas veselības problēmas, jākonsultējas ar attiecīgo speciālistu.</a:t>
            </a:r>
          </a:p>
          <a:p>
            <a:r>
              <a:rPr lang="lv-LV" sz="2200" dirty="0" smtClean="0"/>
              <a:t>Fiziskā slodze jāplāno atbilstoši cilvēka veselības stāvoklim un viņa fiziskajai sagatavotībai.</a:t>
            </a:r>
          </a:p>
          <a:p>
            <a:r>
              <a:rPr lang="lv-LV" sz="2200" dirty="0" smtClean="0"/>
              <a:t>Nodarbības jāuzsāk speciālista uzraudzībā.</a:t>
            </a:r>
          </a:p>
          <a:p>
            <a:r>
              <a:rPr lang="lv-LV" sz="2200" dirty="0" smtClean="0"/>
              <a:t>Ieteicams izvēlēties fiziskos vingrinājumus, kas palīdz uzturēt un pilnveidot izturību, mēreni lokanību un īpaši vīriešiem arī spēku, izmantojot arī elpošanas un atslābināšanās vingrinājumus. </a:t>
            </a:r>
          </a:p>
          <a:p>
            <a:r>
              <a:rPr lang="lv-LV" sz="2200" dirty="0" smtClean="0"/>
              <a:t>Svarīgākie ir izturības treniņi - cikliskie sporta veidi (ar atkārtotām kustībām) – iešana, skriešana, nūjošana, peldēšana, riteņbraukšana, distanču slēpošana. ), lai kustībās tiktu iesaistītas pēc iespējas vairāk un vispusīgāk visas locītavas un muskuļu grupas</a:t>
            </a:r>
            <a:r>
              <a:rPr lang="lv-LV" sz="2000" dirty="0" smtClean="0"/>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
            <a:ext cx="8001000" cy="6172200"/>
          </a:xfrm>
        </p:spPr>
        <p:txBody>
          <a:bodyPr>
            <a:noAutofit/>
          </a:bodyPr>
          <a:lstStyle/>
          <a:p>
            <a:r>
              <a:rPr lang="lv-LV" sz="2100" dirty="0" smtClean="0"/>
              <a:t>Ar fiziskām aktivitātēm jānodarbojas ilgstoši, vēlams bez pārtraukumiem.</a:t>
            </a:r>
          </a:p>
          <a:p>
            <a:r>
              <a:rPr lang="lv-LV" sz="2100" dirty="0" smtClean="0"/>
              <a:t>Ja cilvēks nekad ar sportu nav nodarbojies, fiziskas slodzes jāsāk pakāpeniski, ar mērenas intensitātes 20 minūšu nodarbībām.</a:t>
            </a:r>
          </a:p>
          <a:p>
            <a:r>
              <a:rPr lang="lv-LV" sz="2100" dirty="0" smtClean="0"/>
              <a:t>Mazaktīviem vecāka gadagājuma cilvēkiem ieteicams fiziskās slodzes uzsākt ar ikdienā veicamo kustību aktivitāšu palielināšanu (piemēram, stāvēt, nevis sēdēt, runājot pa tālruni; pastaigāties ar suni ilgāk; novietot savu automašīnu stāvvietā attālāk no mājas vai darba vietas utt.). Ja minētās slodzes neizraisa nepatīkamas sajūtas, slodzes intensitāti un laiku pakāpeniski palielināt līdz 80% no maksimālās.</a:t>
            </a:r>
          </a:p>
          <a:p>
            <a:r>
              <a:rPr lang="lv-LV" sz="2100" dirty="0" smtClean="0"/>
              <a:t>Ievērot pareizus treniņa principus jeb struktūru: iesildīšanos, galveno daļu, atsildīšanos.</a:t>
            </a:r>
          </a:p>
          <a:p>
            <a:r>
              <a:rPr lang="lv-LV" sz="2100" dirty="0" smtClean="0"/>
              <a:t>Nepiedalīties sporta nodarbībās uzreiz pēc ēšanas.</a:t>
            </a:r>
          </a:p>
          <a:p>
            <a:r>
              <a:rPr lang="lv-LV" sz="2100" dirty="0" smtClean="0"/>
              <a:t>Piemēroti ģērbties fizisku slodžu laikā (īpaša uzmanība - apaviem).</a:t>
            </a:r>
          </a:p>
          <a:p>
            <a:r>
              <a:rPr lang="lv-LV" sz="2100" dirty="0" smtClean="0"/>
              <a:t>Fiziskajām aktivitātēm jābūt patīkamām, tām jārada gandarījums.</a:t>
            </a:r>
          </a:p>
          <a:p>
            <a:endParaRPr lang="lv-LV" sz="21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vm.gov.lv/images/userfiles/infografika_gadalaiki.jpg"/>
          <p:cNvPicPr>
            <a:picLocks noChangeAspect="1" noChangeArrowheads="1"/>
          </p:cNvPicPr>
          <p:nvPr/>
        </p:nvPicPr>
        <p:blipFill>
          <a:blip r:embed="rId2"/>
          <a:srcRect/>
          <a:stretch>
            <a:fillRect/>
          </a:stretch>
        </p:blipFill>
        <p:spPr bwMode="auto">
          <a:xfrm>
            <a:off x="1295400" y="0"/>
            <a:ext cx="6372225" cy="62484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Fiziskās aktivitātes</a:t>
            </a:r>
            <a:endParaRPr lang="lv-LV" b="1" dirty="0"/>
          </a:p>
        </p:txBody>
      </p:sp>
      <p:sp>
        <p:nvSpPr>
          <p:cNvPr id="3" name="Content Placeholder 2"/>
          <p:cNvSpPr>
            <a:spLocks noGrp="1"/>
          </p:cNvSpPr>
          <p:nvPr>
            <p:ph idx="1"/>
          </p:nvPr>
        </p:nvSpPr>
        <p:spPr/>
        <p:txBody>
          <a:bodyPr>
            <a:normAutofit fontScale="92500"/>
          </a:bodyPr>
          <a:lstStyle/>
          <a:p>
            <a:r>
              <a:rPr lang="lv-LV" dirty="0" smtClean="0"/>
              <a:t>Veselības uzlabošanai visefektīvākā ir mērenas intensitātes regulāra fiziskā aktivitāte (aktivitātes tips, kas paātrina sirdsdarbību, rada siltuma sajūtu un vieglu elpas trūkumu). </a:t>
            </a:r>
          </a:p>
          <a:p>
            <a:r>
              <a:rPr lang="lv-LV" dirty="0" smtClean="0"/>
              <a:t>Galvenās veselību veicinošas fiziskās aktivitātes ir vienkāršas un jau pierastas darbības - tādas, kā pastaiga, riteņbraukšana, fizisks darbs, peldēšana, mājsaimniecības darbi, pārgājieni, dārza darbi, izklaides sports un dejas.</a:t>
            </a:r>
          </a:p>
          <a:p>
            <a:endParaRPr lang="lv-LV"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7500" lnSpcReduction="20000"/>
          </a:bodyPr>
          <a:lstStyle/>
          <a:p>
            <a:r>
              <a:rPr lang="lv-LV" dirty="0" smtClean="0"/>
              <a:t>Regulāras fiziskās aktivitātes var palīdzēt novērst un samazināt aptaukošanos un uzturēt optimālu ķermeņa svaru.</a:t>
            </a:r>
          </a:p>
          <a:p>
            <a:r>
              <a:rPr lang="lv-LV" dirty="0" smtClean="0"/>
              <a:t>Tāpat tās var uzlabot psiholoģisko labsajūtu un samazināt stresu un nemieru, depresijas un vientulības sajūtas.</a:t>
            </a:r>
          </a:p>
          <a:p>
            <a:r>
              <a:rPr lang="lv-LV" dirty="0" smtClean="0"/>
              <a:t>Pasaules Veselības organizācija (PVO) rekomendē pieaugušajiem veikt 30 un vairāk minūšu ilgas mērenas intensitātes fiziskās aktivitātes vairumā nedēļas dienu, bet vēlams - katru dienu.</a:t>
            </a:r>
          </a:p>
          <a:p>
            <a:r>
              <a:rPr lang="lv-LV" dirty="0" smtClean="0"/>
              <a:t>Bērniem vajadzētu būt fiziski aktīviem vismaz 60 minūtes dienā. </a:t>
            </a:r>
          </a:p>
          <a:p>
            <a:r>
              <a:rPr lang="lv-LV" dirty="0" smtClean="0"/>
              <a:t>Fiziskie vingrinājumi vismaz divas reizes nedēļā uzlabos un saglabās muskuļu spēku, lokanību, kā arī nostiprinās kaulus.</a:t>
            </a:r>
          </a:p>
          <a:p>
            <a:r>
              <a:rPr lang="lv-LV" dirty="0" smtClean="0"/>
              <a:t>Lai paaugstinātu muskuļu spēku, jātrenējas vismaz 3 reizes nedēļā.</a:t>
            </a:r>
            <a:endParaRPr lang="lv-LV"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hlinkClick r:id="rId2" tooltip="Wikipedia"/>
              </a:rPr>
              <a:t>Wikipedia</a:t>
            </a:r>
            <a:r>
              <a:rPr lang="en-US" dirty="0" smtClean="0"/>
              <a:t> </a:t>
            </a:r>
            <a:r>
              <a:rPr lang="lv-LV" dirty="0" smtClean="0"/>
              <a:t>veselīgu dzīvesveidu </a:t>
            </a:r>
            <a:br>
              <a:rPr lang="lv-LV" dirty="0" smtClean="0"/>
            </a:br>
            <a:r>
              <a:rPr lang="lv-LV" dirty="0" smtClean="0"/>
              <a:t>definē</a:t>
            </a:r>
            <a:endParaRPr lang="lv-LV" dirty="0"/>
          </a:p>
        </p:txBody>
      </p:sp>
      <p:sp>
        <p:nvSpPr>
          <p:cNvPr id="3" name="Content Placeholder 2"/>
          <p:cNvSpPr>
            <a:spLocks noGrp="1"/>
          </p:cNvSpPr>
          <p:nvPr>
            <p:ph idx="1"/>
          </p:nvPr>
        </p:nvSpPr>
        <p:spPr/>
        <p:txBody>
          <a:bodyPr>
            <a:normAutofit/>
          </a:bodyPr>
          <a:lstStyle/>
          <a:p>
            <a:r>
              <a:rPr lang="lv-LV" dirty="0" smtClean="0"/>
              <a:t>Kā cilvēks dzīvo. Tas ietver sociālo attiecību modeļus, izklaidi. Dzīves veids parasti atspoguļo arī indivīda attieksmi, vērtības vai pasaules uzskatu. Veselīgu dzīvesveidu parasti raksturo kā "līdzsvarotu dzīvi", kurā katrs veic "saprātīgas izvēles".</a:t>
            </a:r>
            <a:endParaRPr lang="lv-LV"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Pulss</a:t>
            </a:r>
            <a:endParaRPr lang="lv-LV" b="1" dirty="0"/>
          </a:p>
        </p:txBody>
      </p:sp>
      <p:sp>
        <p:nvSpPr>
          <p:cNvPr id="3" name="Content Placeholder 2"/>
          <p:cNvSpPr>
            <a:spLocks noGrp="1"/>
          </p:cNvSpPr>
          <p:nvPr>
            <p:ph idx="1"/>
          </p:nvPr>
        </p:nvSpPr>
        <p:spPr/>
        <p:txBody>
          <a:bodyPr/>
          <a:lstStyle/>
          <a:p>
            <a:r>
              <a:rPr lang="lv-LV" dirty="0" smtClean="0"/>
              <a:t>Fizisko aktivitāšu laikā jāseko līdzi pulsam</a:t>
            </a:r>
          </a:p>
          <a:p>
            <a:r>
              <a:rPr lang="lv-LV" b="1" dirty="0" smtClean="0"/>
              <a:t>Maksimālā pulsa biežums ir = 220- vecums gados</a:t>
            </a:r>
            <a:endParaRPr lang="lv-LV" b="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
            </a:r>
            <a:br>
              <a:rPr lang="lv-LV" dirty="0" smtClean="0"/>
            </a:br>
            <a:r>
              <a:rPr lang="lv-LV" b="1" dirty="0" err="1" smtClean="0"/>
              <a:t>Pie</a:t>
            </a:r>
            <a:r>
              <a:rPr lang="lv-LV" b="1" dirty="0" smtClean="0"/>
              <a:t> vidējas intensitātes aerobām fiziskām aktivitātēm var minēt:</a:t>
            </a:r>
            <a:r>
              <a:rPr lang="lv-LV" dirty="0" smtClean="0"/>
              <a:t/>
            </a:r>
            <a:br>
              <a:rPr lang="lv-LV" dirty="0" smtClean="0"/>
            </a:br>
            <a:endParaRPr lang="lv-LV" dirty="0"/>
          </a:p>
        </p:txBody>
      </p:sp>
      <p:sp>
        <p:nvSpPr>
          <p:cNvPr id="3" name="Content Placeholder 2"/>
          <p:cNvSpPr>
            <a:spLocks noGrp="1"/>
          </p:cNvSpPr>
          <p:nvPr>
            <p:ph idx="1"/>
          </p:nvPr>
        </p:nvSpPr>
        <p:spPr/>
        <p:txBody>
          <a:bodyPr>
            <a:normAutofit/>
          </a:bodyPr>
          <a:lstStyle/>
          <a:p>
            <a:r>
              <a:rPr lang="lv-LV" dirty="0" smtClean="0"/>
              <a:t>intensīvu pastaigu (ar ātrumu līdz 5 km/h, bet ne ātrāk);</a:t>
            </a:r>
          </a:p>
          <a:p>
            <a:r>
              <a:rPr lang="lv-LV" dirty="0" smtClean="0"/>
              <a:t>ūdens aerobiku;</a:t>
            </a:r>
          </a:p>
          <a:p>
            <a:r>
              <a:rPr lang="lv-LV" dirty="0" smtClean="0"/>
              <a:t>riteņbraukšanu ar ātrumu līdz 16 km/h;</a:t>
            </a:r>
          </a:p>
          <a:p>
            <a:r>
              <a:rPr lang="lv-LV" dirty="0" smtClean="0"/>
              <a:t>balles dejas vai līnijdejas;</a:t>
            </a:r>
          </a:p>
          <a:p>
            <a:r>
              <a:rPr lang="lv-LV" dirty="0" smtClean="0"/>
              <a:t>dārza darbus.</a:t>
            </a:r>
          </a:p>
          <a:p>
            <a:endParaRPr lang="lv-LV" dirty="0" smtClean="0"/>
          </a:p>
          <a:p>
            <a:endParaRPr lang="lv-LV"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sz="4000" dirty="0" smtClean="0"/>
              <a:t/>
            </a:r>
            <a:br>
              <a:rPr lang="lv-LV" sz="4000" dirty="0" smtClean="0"/>
            </a:br>
            <a:r>
              <a:rPr lang="lv-LV" sz="4000" b="1" dirty="0" smtClean="0"/>
              <a:t>Pie augstas intensitātes aerobām </a:t>
            </a:r>
            <a:br>
              <a:rPr lang="lv-LV" sz="4000" b="1" dirty="0" smtClean="0"/>
            </a:br>
            <a:r>
              <a:rPr lang="lv-LV" sz="4000" b="1" dirty="0" smtClean="0"/>
              <a:t>aktivitātēm var minēt:</a:t>
            </a:r>
            <a:r>
              <a:rPr lang="lv-LV" dirty="0" smtClean="0"/>
              <a:t/>
            </a:r>
            <a:br>
              <a:rPr lang="lv-LV" dirty="0" smtClean="0"/>
            </a:br>
            <a:endParaRPr lang="lv-LV" dirty="0"/>
          </a:p>
        </p:txBody>
      </p:sp>
      <p:sp>
        <p:nvSpPr>
          <p:cNvPr id="3" name="Content Placeholder 2"/>
          <p:cNvSpPr>
            <a:spLocks noGrp="1"/>
          </p:cNvSpPr>
          <p:nvPr>
            <p:ph idx="1"/>
          </p:nvPr>
        </p:nvSpPr>
        <p:spPr/>
        <p:txBody>
          <a:bodyPr/>
          <a:lstStyle/>
          <a:p>
            <a:r>
              <a:rPr lang="lv-LV" dirty="0" smtClean="0"/>
              <a:t>soļošanu un skriešanu;</a:t>
            </a:r>
          </a:p>
          <a:p>
            <a:r>
              <a:rPr lang="lv-LV" dirty="0" smtClean="0"/>
              <a:t>peldēšanu;</a:t>
            </a:r>
          </a:p>
          <a:p>
            <a:r>
              <a:rPr lang="lv-LV" dirty="0" smtClean="0"/>
              <a:t>kāpšanu pa trepēm;</a:t>
            </a:r>
          </a:p>
          <a:p>
            <a:r>
              <a:rPr lang="lv-LV" dirty="0" smtClean="0"/>
              <a:t>riteņbraukšanu ar ātrumu virs 16 km/h;</a:t>
            </a:r>
          </a:p>
          <a:p>
            <a:r>
              <a:rPr lang="lv-LV" dirty="0" smtClean="0"/>
              <a:t>aktīvus dārza darbus (rakšana vai līdzīgas aktivitātes, kas palielina sirds ritmu);</a:t>
            </a:r>
          </a:p>
          <a:p>
            <a:r>
              <a:rPr lang="lv-LV" dirty="0" smtClean="0"/>
              <a:t>distanču slēpošana.</a:t>
            </a:r>
            <a:endParaRPr lang="lv-LV"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smtClean="0"/>
              <a:t>Bērniem fiziskās aktivitātes vismaz 60 minūtes dienā</a:t>
            </a:r>
            <a:endParaRPr lang="lv-LV" b="1" dirty="0"/>
          </a:p>
        </p:txBody>
      </p:sp>
      <p:sp>
        <p:nvSpPr>
          <p:cNvPr id="3" name="Content Placeholder 2"/>
          <p:cNvSpPr>
            <a:spLocks noGrp="1"/>
          </p:cNvSpPr>
          <p:nvPr>
            <p:ph idx="1"/>
          </p:nvPr>
        </p:nvSpPr>
        <p:spPr/>
        <p:txBody>
          <a:bodyPr>
            <a:normAutofit fontScale="92500" lnSpcReduction="20000"/>
          </a:bodyPr>
          <a:lstStyle/>
          <a:p>
            <a:r>
              <a:rPr lang="lv-LV" dirty="0" smtClean="0"/>
              <a:t>veicina veselīgu augšanu un attīstību;</a:t>
            </a:r>
          </a:p>
          <a:p>
            <a:r>
              <a:rPr lang="lv-LV" dirty="0" smtClean="0"/>
              <a:t>veido spēcīgus kaulus un muskuļus;</a:t>
            </a:r>
          </a:p>
          <a:p>
            <a:r>
              <a:rPr lang="lv-LV" dirty="0" smtClean="0"/>
              <a:t>uzlabo līdzsvaru un attīsta prasmes;</a:t>
            </a:r>
          </a:p>
          <a:p>
            <a:r>
              <a:rPr lang="lv-LV" dirty="0" smtClean="0"/>
              <a:t>uzlabo elastību;</a:t>
            </a:r>
          </a:p>
          <a:p>
            <a:r>
              <a:rPr lang="lv-LV" dirty="0" smtClean="0"/>
              <a:t>palīdz iegūt un uzturēt veselīgu ķermeņa masu;</a:t>
            </a:r>
          </a:p>
          <a:p>
            <a:r>
              <a:rPr lang="lv-LV" dirty="0" smtClean="0"/>
              <a:t>palīdz atslābināties;</a:t>
            </a:r>
          </a:p>
          <a:p>
            <a:r>
              <a:rPr lang="lv-LV" dirty="0" smtClean="0"/>
              <a:t>rūpējas un uzlabo bērna stāju;</a:t>
            </a:r>
          </a:p>
          <a:p>
            <a:r>
              <a:rPr lang="lv-LV" dirty="0" smtClean="0"/>
              <a:t>laba iespēja iegūt jaunus draugus;</a:t>
            </a:r>
          </a:p>
          <a:p>
            <a:r>
              <a:rPr lang="lv-LV" dirty="0" smtClean="0"/>
              <a:t>veicina bērna pašapziņas veidošanos.</a:t>
            </a:r>
          </a:p>
          <a:p>
            <a:endParaRPr lang="lv-LV"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www.vm.gov.lv/images/userfiles/kalorijas.jpg"/>
          <p:cNvPicPr>
            <a:picLocks noChangeAspect="1" noChangeArrowheads="1"/>
          </p:cNvPicPr>
          <p:nvPr/>
        </p:nvPicPr>
        <p:blipFill>
          <a:blip r:embed="rId2"/>
          <a:srcRect/>
          <a:stretch>
            <a:fillRect/>
          </a:stretch>
        </p:blipFill>
        <p:spPr bwMode="auto">
          <a:xfrm>
            <a:off x="347008" y="228600"/>
            <a:ext cx="8796992" cy="6361267"/>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www.vm.gov.lv/images/userfiles/piramida(1).png"/>
          <p:cNvPicPr>
            <a:picLocks noChangeAspect="1" noChangeArrowheads="1"/>
          </p:cNvPicPr>
          <p:nvPr/>
        </p:nvPicPr>
        <p:blipFill>
          <a:blip r:embed="rId2"/>
          <a:srcRect/>
          <a:stretch>
            <a:fillRect/>
          </a:stretch>
        </p:blipFill>
        <p:spPr bwMode="auto">
          <a:xfrm>
            <a:off x="1905000" y="0"/>
            <a:ext cx="5867400" cy="6636232"/>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Kustību nozīme</a:t>
            </a:r>
            <a:endParaRPr lang="lv-LV" b="1" dirty="0"/>
          </a:p>
        </p:txBody>
      </p:sp>
      <p:sp>
        <p:nvSpPr>
          <p:cNvPr id="3" name="Content Placeholder 2"/>
          <p:cNvSpPr>
            <a:spLocks noGrp="1"/>
          </p:cNvSpPr>
          <p:nvPr>
            <p:ph idx="1"/>
          </p:nvPr>
        </p:nvSpPr>
        <p:spPr/>
        <p:txBody>
          <a:bodyPr>
            <a:normAutofit fontScale="92500"/>
          </a:bodyPr>
          <a:lstStyle/>
          <a:p>
            <a:r>
              <a:rPr lang="lv-LV" dirty="0" smtClean="0"/>
              <a:t>Cilvēki ir radīti kustībai, bet nav kustībai motivēti. Lielāko daļu savas dzīves, cilvēki mūsdienās sēž. </a:t>
            </a:r>
          </a:p>
          <a:p>
            <a:r>
              <a:rPr lang="lv-LV" dirty="0" smtClean="0"/>
              <a:t>Berni arī vairāk laiku pavada sēžot pie datoriem!</a:t>
            </a:r>
          </a:p>
          <a:p>
            <a:r>
              <a:rPr lang="lv-LV" dirty="0" smtClean="0"/>
              <a:t>Kustības veido muskulatūru, bet muskulatūra veido stāju.</a:t>
            </a:r>
          </a:p>
          <a:p>
            <a:r>
              <a:rPr lang="lv-LV" dirty="0" smtClean="0"/>
              <a:t>Sports un kustības attālina vecumu.</a:t>
            </a:r>
          </a:p>
          <a:p>
            <a:r>
              <a:rPr lang="lv-LV" dirty="0" smtClean="0"/>
              <a:t>Kustības un ēšana nosaka ķermeņa svaru. (kaloriju bilance – cik uzņemam, tik ir arī jāiztērē).</a:t>
            </a:r>
          </a:p>
          <a:p>
            <a:endParaRPr lang="lv-LV"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Kuru sporta veidu izvēlēties?</a:t>
            </a:r>
            <a:endParaRPr lang="lv-LV" b="1" dirty="0"/>
          </a:p>
        </p:txBody>
      </p:sp>
      <p:sp>
        <p:nvSpPr>
          <p:cNvPr id="3" name="Content Placeholder 2"/>
          <p:cNvSpPr>
            <a:spLocks noGrp="1"/>
          </p:cNvSpPr>
          <p:nvPr>
            <p:ph idx="1"/>
          </p:nvPr>
        </p:nvSpPr>
        <p:spPr/>
        <p:txBody>
          <a:bodyPr/>
          <a:lstStyle/>
          <a:p>
            <a:r>
              <a:rPr lang="lv-LV" dirty="0" smtClean="0"/>
              <a:t>Jānodarbojas ar tādu sporta veidu, kas rada prieku. </a:t>
            </a:r>
            <a:endParaRPr lang="lv-LV"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Fiziska slodze</a:t>
            </a:r>
            <a:endParaRPr lang="lv-LV" b="1" dirty="0"/>
          </a:p>
        </p:txBody>
      </p:sp>
      <p:sp>
        <p:nvSpPr>
          <p:cNvPr id="3" name="Content Placeholder 2"/>
          <p:cNvSpPr>
            <a:spLocks noGrp="1"/>
          </p:cNvSpPr>
          <p:nvPr>
            <p:ph idx="1"/>
          </p:nvPr>
        </p:nvSpPr>
        <p:spPr/>
        <p:txBody>
          <a:bodyPr>
            <a:normAutofit lnSpcReduction="10000"/>
          </a:bodyPr>
          <a:lstStyle/>
          <a:p>
            <a:r>
              <a:rPr lang="lv-LV" dirty="0" smtClean="0"/>
              <a:t>Nepietiekama fiziskā aktivitāte ir ne tikai </a:t>
            </a:r>
            <a:r>
              <a:rPr lang="lv-LV" dirty="0" err="1" smtClean="0"/>
              <a:t>kardiovaskulāro</a:t>
            </a:r>
            <a:r>
              <a:rPr lang="lv-LV" dirty="0" smtClean="0"/>
              <a:t>, bet arī citu hronisku slimību, piemēram, cukura diabēta, dažādu audzēju (plaušu, resnās zarnas audzēju u. c.), aptaukošanās, hipertensijas, kaulu un locītavu slimību (osteoporozes un </a:t>
            </a:r>
            <a:r>
              <a:rPr lang="lv-LV" dirty="0" err="1" smtClean="0"/>
              <a:t>osteoartrīta</a:t>
            </a:r>
            <a:r>
              <a:rPr lang="lv-LV" dirty="0" smtClean="0"/>
              <a:t>), depresijas modificējams riska faktors. </a:t>
            </a:r>
          </a:p>
          <a:p>
            <a:r>
              <a:rPr lang="lv-LV" dirty="0" smtClean="0"/>
              <a:t>Pat neliela fizisko spēju uzlabošana ievērojami samazina priekšlaicīgas nāves risku.</a:t>
            </a:r>
            <a:endParaRPr lang="lv-LV"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Fiziska slodze</a:t>
            </a:r>
            <a:endParaRPr lang="lv-LV" b="1" dirty="0"/>
          </a:p>
        </p:txBody>
      </p:sp>
      <p:sp>
        <p:nvSpPr>
          <p:cNvPr id="3" name="Content Placeholder 2"/>
          <p:cNvSpPr>
            <a:spLocks noGrp="1"/>
          </p:cNvSpPr>
          <p:nvPr>
            <p:ph idx="1"/>
          </p:nvPr>
        </p:nvSpPr>
        <p:spPr/>
        <p:txBody>
          <a:bodyPr>
            <a:normAutofit fontScale="70000" lnSpcReduction="20000"/>
          </a:bodyPr>
          <a:lstStyle/>
          <a:p>
            <a:r>
              <a:rPr lang="lv-LV" dirty="0" smtClean="0"/>
              <a:t>Kopā ar pareizu uzturu fiziska slodze uzlabo ķermeņa vispārējo stāvokli: nodrošinot ķermeņa svara kontroli, samazinās aptaukošanās, jo aerobo slodžu laikā enerģijas ražošanai tiek izmantotas arī taukskābes; tiek uzlabots lipīdu profils, samazinot kopējā holesterīna, </a:t>
            </a:r>
            <a:r>
              <a:rPr lang="lv-LV" dirty="0" err="1" smtClean="0"/>
              <a:t>triglicerīdu</a:t>
            </a:r>
            <a:r>
              <a:rPr lang="lv-LV" dirty="0" smtClean="0"/>
              <a:t>, zema blīvuma </a:t>
            </a:r>
            <a:r>
              <a:rPr lang="lv-LV" dirty="0" err="1" smtClean="0"/>
              <a:t>lipoproteīnu</a:t>
            </a:r>
            <a:r>
              <a:rPr lang="lv-LV" dirty="0" smtClean="0"/>
              <a:t> holesterīna līmeni, paaugstinot augsta blīvuma holesterīna līmeni asinīs un normalizējot augsta un zema blīvuma </a:t>
            </a:r>
            <a:r>
              <a:rPr lang="lv-LV" dirty="0" err="1" smtClean="0"/>
              <a:t>lipoproteīnu</a:t>
            </a:r>
            <a:r>
              <a:rPr lang="lv-LV" dirty="0" smtClean="0"/>
              <a:t> holesterīnu attiecību asinīs; uzlabojas glikozes hemostāze un insulīna </a:t>
            </a:r>
            <a:r>
              <a:rPr lang="lv-LV" dirty="0" err="1" smtClean="0"/>
              <a:t>sensitivitāte</a:t>
            </a:r>
            <a:r>
              <a:rPr lang="lv-LV" dirty="0" smtClean="0"/>
              <a:t>; tiek ietekmēta asins koagulācija, veicinot </a:t>
            </a:r>
            <a:r>
              <a:rPr lang="lv-LV" dirty="0" err="1" smtClean="0"/>
              <a:t>fibrinolīzi</a:t>
            </a:r>
            <a:r>
              <a:rPr lang="lv-LV" dirty="0" smtClean="0"/>
              <a:t>, samazinot trombocītu reaktivitāti un lokālas trombozes tieksmi; tiek uzlabota </a:t>
            </a:r>
            <a:r>
              <a:rPr lang="lv-LV" dirty="0" err="1" smtClean="0"/>
              <a:t>endotēlija</a:t>
            </a:r>
            <a:r>
              <a:rPr lang="lv-LV" dirty="0" smtClean="0"/>
              <a:t> funkcija un tā </a:t>
            </a:r>
            <a:r>
              <a:rPr lang="lv-LV" dirty="0" err="1" smtClean="0"/>
              <a:t>vazodilatējošās</a:t>
            </a:r>
            <a:r>
              <a:rPr lang="lv-LV" dirty="0" smtClean="0"/>
              <a:t> spējas; samazinās asinsspiediens; tiek mazināts sistēmiskais iekaisums - ir iespējams ievērojami samazināt C reaktīvā olbaltuma līmeni.</a:t>
            </a:r>
            <a:endParaRPr lang="lv-LV"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89038"/>
          </a:xfrm>
        </p:spPr>
        <p:txBody>
          <a:bodyPr>
            <a:normAutofit fontScale="90000"/>
          </a:bodyPr>
          <a:lstStyle/>
          <a:p>
            <a:r>
              <a:rPr lang="lv-LV" sz="2400" b="1" dirty="0" smtClean="0"/>
              <a:t>Veselīgs dzīvesveids ir par to kā mēs uzņemamies atbildību par saviem lēmumiem un izdarām gudras izvēles par labu savai veselībai šodien un nākotnei. Tātad veselīgs dzīvesveids sastāv no:</a:t>
            </a:r>
            <a:r>
              <a:rPr lang="en-US" sz="2800" dirty="0" smtClean="0"/>
              <a:t/>
            </a:r>
            <a:br>
              <a:rPr lang="en-US" sz="2800" dirty="0" smtClean="0"/>
            </a:br>
            <a:endParaRPr lang="lv-LV" sz="2800" dirty="0"/>
          </a:p>
        </p:txBody>
      </p:sp>
      <p:sp>
        <p:nvSpPr>
          <p:cNvPr id="3" name="Content Placeholder 2"/>
          <p:cNvSpPr>
            <a:spLocks noGrp="1"/>
          </p:cNvSpPr>
          <p:nvPr>
            <p:ph idx="1"/>
          </p:nvPr>
        </p:nvSpPr>
        <p:spPr/>
        <p:txBody>
          <a:bodyPr>
            <a:normAutofit fontScale="85000" lnSpcReduction="20000"/>
          </a:bodyPr>
          <a:lstStyle/>
          <a:p>
            <a:pPr>
              <a:buNone/>
            </a:pPr>
            <a:r>
              <a:rPr lang="lv-LV" b="1" i="1" u="sng" dirty="0" smtClean="0">
                <a:solidFill>
                  <a:srgbClr val="FF0000"/>
                </a:solidFill>
              </a:rPr>
              <a:t>Fiziskā</a:t>
            </a:r>
            <a:r>
              <a:rPr lang="en-US" b="1" i="1" u="sng" dirty="0" smtClean="0">
                <a:solidFill>
                  <a:srgbClr val="FF0000"/>
                </a:solidFill>
              </a:rPr>
              <a:t> (</a:t>
            </a:r>
            <a:r>
              <a:rPr lang="lv-LV" b="1" i="1" u="sng" dirty="0" smtClean="0">
                <a:solidFill>
                  <a:srgbClr val="FF0000"/>
                </a:solidFill>
              </a:rPr>
              <a:t>Ķermenim</a:t>
            </a:r>
            <a:r>
              <a:rPr lang="en-US" b="1" i="1" u="sng" dirty="0" smtClean="0">
                <a:solidFill>
                  <a:srgbClr val="FF0000"/>
                </a:solidFill>
              </a:rPr>
              <a:t>)</a:t>
            </a:r>
            <a:endParaRPr lang="en-US" u="sng" dirty="0" smtClean="0">
              <a:solidFill>
                <a:srgbClr val="FF0000"/>
              </a:solidFill>
            </a:endParaRPr>
          </a:p>
          <a:p>
            <a:r>
              <a:rPr lang="lv-LV" dirty="0" smtClean="0"/>
              <a:t>Pareiza ēšana</a:t>
            </a:r>
            <a:endParaRPr lang="en-US" dirty="0" smtClean="0"/>
          </a:p>
          <a:p>
            <a:r>
              <a:rPr lang="lv-LV" dirty="0" smtClean="0"/>
              <a:t>Regulāras fiziskās aktivitātes</a:t>
            </a:r>
            <a:r>
              <a:rPr lang="en-US" dirty="0" smtClean="0"/>
              <a:t>, </a:t>
            </a:r>
            <a:r>
              <a:rPr lang="lv-LV" dirty="0" smtClean="0"/>
              <a:t>vingrinājumi</a:t>
            </a:r>
            <a:endParaRPr lang="en-US" dirty="0" smtClean="0"/>
          </a:p>
          <a:p>
            <a:r>
              <a:rPr lang="lv-LV" dirty="0" smtClean="0"/>
              <a:t>Atpūta</a:t>
            </a:r>
            <a:endParaRPr lang="en-US" dirty="0" smtClean="0"/>
          </a:p>
          <a:p>
            <a:r>
              <a:rPr lang="lv-LV" dirty="0" smtClean="0"/>
              <a:t>Stresa menedžments</a:t>
            </a:r>
          </a:p>
          <a:p>
            <a:pPr>
              <a:buNone/>
            </a:pPr>
            <a:r>
              <a:rPr lang="lv-LV" b="1" i="1" u="sng" dirty="0" smtClean="0">
                <a:solidFill>
                  <a:srgbClr val="FF0000"/>
                </a:solidFill>
              </a:rPr>
              <a:t>Ir jāprot dot un saņemt</a:t>
            </a:r>
            <a:endParaRPr lang="en-US" u="sng" dirty="0" smtClean="0">
              <a:solidFill>
                <a:srgbClr val="FF0000"/>
              </a:solidFill>
            </a:endParaRPr>
          </a:p>
          <a:p>
            <a:r>
              <a:rPr lang="lv-LV" dirty="0" smtClean="0"/>
              <a:t>Piedošana</a:t>
            </a:r>
            <a:endParaRPr lang="en-US" dirty="0" smtClean="0"/>
          </a:p>
          <a:p>
            <a:r>
              <a:rPr lang="lv-LV" dirty="0" smtClean="0"/>
              <a:t>Mīlestība un labestība</a:t>
            </a:r>
            <a:endParaRPr lang="en-US" dirty="0" smtClean="0"/>
          </a:p>
          <a:p>
            <a:r>
              <a:rPr lang="lv-LV" dirty="0" smtClean="0"/>
              <a:t>Jums ir jāsmejas un jāizbauda laime</a:t>
            </a:r>
            <a:endParaRPr lang="en-US" dirty="0" smtClean="0"/>
          </a:p>
          <a:p>
            <a:r>
              <a:rPr lang="lv-LV" dirty="0" smtClean="0"/>
              <a:t>Jums ir nepieciešamas prieka pilnas attiecības ar sevi un citiem</a:t>
            </a:r>
            <a:endParaRPr lang="en-US" dirty="0" smtClean="0"/>
          </a:p>
          <a:p>
            <a:endParaRPr lang="en-US" dirty="0" smtClean="0"/>
          </a:p>
          <a:p>
            <a:endParaRPr lang="lv-LV"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Fiziskās slodzes atbilstības noteikšana</a:t>
            </a:r>
            <a:endParaRPr lang="lv-LV" dirty="0"/>
          </a:p>
        </p:txBody>
      </p:sp>
      <p:sp>
        <p:nvSpPr>
          <p:cNvPr id="3" name="Content Placeholder 2"/>
          <p:cNvSpPr>
            <a:spLocks noGrp="1"/>
          </p:cNvSpPr>
          <p:nvPr>
            <p:ph idx="1"/>
          </p:nvPr>
        </p:nvSpPr>
        <p:spPr/>
        <p:txBody>
          <a:bodyPr>
            <a:normAutofit fontScale="55000" lnSpcReduction="20000"/>
          </a:bodyPr>
          <a:lstStyle/>
          <a:p>
            <a:r>
              <a:rPr lang="lv-LV" dirty="0" smtClean="0"/>
              <a:t>Slodžu atbilstības noteikšanā svarīga nozīme ir pašsajūtai. Vienkāršas, bet objektīvas pazīmes noguruma diagnostikai ir ādas krāsas izmaiņas, svīšana, kustību koordinācijas, koncentrēšanās traucējumi, pašsajūtas pasliktināšanās, garastāvokļa izmaiņas, miega traucējumi, nevēlēšanās trenēties. Tāpēc, ja fizisko slodžu laikā vai pēc tām pašsajūta ievērojami pasliktinās un nogurums saglabājas vēl nākamajā dienā, slodze bijusi par lielu.</a:t>
            </a:r>
          </a:p>
          <a:p>
            <a:r>
              <a:rPr lang="lv-LV" dirty="0" smtClean="0"/>
              <a:t>Vienkārši pielietojams ir runas tests- ja fiziskās aktivitātes laikā cilvēks nespēj parunāt, slodze ir par lielu. </a:t>
            </a:r>
          </a:p>
          <a:p>
            <a:r>
              <a:rPr lang="lv-LV" dirty="0" smtClean="0"/>
              <a:t>Var izmantot maksimālo sirdsdarbī­bas frekvenci pēc formulas </a:t>
            </a:r>
            <a:r>
              <a:rPr lang="lv-LV" b="1" dirty="0" err="1" smtClean="0"/>
              <a:t>SFmax</a:t>
            </a:r>
            <a:r>
              <a:rPr lang="lv-LV" b="1" dirty="0" smtClean="0"/>
              <a:t> = 220 mī­nus vecums gados</a:t>
            </a:r>
            <a:r>
              <a:rPr lang="lv-LV" dirty="0" smtClean="0"/>
              <a:t>, un pēc nepieciešamās treniņu slodzes intensitātes aprēķina treniņa mērķa sirdsdarbības frekvenci % no iegūtā lieluma. </a:t>
            </a:r>
          </a:p>
          <a:p>
            <a:r>
              <a:rPr lang="lv-LV" dirty="0" smtClean="0"/>
              <a:t>Par slodžu atbilstību var spriest, to laikā fiksējot un analizējot </a:t>
            </a:r>
            <a:r>
              <a:rPr lang="lv-LV" dirty="0" err="1" smtClean="0"/>
              <a:t>ergometriskus</a:t>
            </a:r>
            <a:r>
              <a:rPr lang="lv-LV" dirty="0" smtClean="0"/>
              <a:t> rādītājus - slodžu laiku, apjomu, intensitāti, organisma fizioloģiskos rādītājus - maksimālo skābekļa patēriņu, sirdsdarbības frekvenci, anaerobās maiņas slieksni, asinsspiediena, sirdsdarbības frekvences rādītājus.</a:t>
            </a:r>
          </a:p>
          <a:p>
            <a:r>
              <a:rPr lang="lv-LV" dirty="0" smtClean="0"/>
              <a:t>Fiziskās izturības nespecifiskie testi: </a:t>
            </a:r>
            <a:r>
              <a:rPr lang="lv-LV" dirty="0" err="1" smtClean="0"/>
              <a:t>steptests</a:t>
            </a:r>
            <a:r>
              <a:rPr lang="lv-LV" dirty="0" smtClean="0"/>
              <a:t>, </a:t>
            </a:r>
            <a:r>
              <a:rPr lang="lv-LV" dirty="0" err="1" smtClean="0"/>
              <a:t>veloergometrija</a:t>
            </a:r>
            <a:r>
              <a:rPr lang="lv-LV" dirty="0" smtClean="0"/>
              <a:t>, </a:t>
            </a:r>
            <a:r>
              <a:rPr lang="lv-LV" dirty="0" err="1" smtClean="0"/>
              <a:t>tredmils</a:t>
            </a:r>
            <a:r>
              <a:rPr lang="lv-LV" dirty="0" smtClean="0"/>
              <a:t>. </a:t>
            </a:r>
          </a:p>
          <a:p>
            <a:endParaRPr lang="lv-LV"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smtClean="0"/>
              <a:t>SIA “Veselības sporta klubs VIP” piedāvātās fiziskās aktivitātes</a:t>
            </a:r>
            <a:endParaRPr lang="lv-LV" b="1" dirty="0"/>
          </a:p>
        </p:txBody>
      </p:sp>
      <p:pic>
        <p:nvPicPr>
          <p:cNvPr id="73730" name="Picture 2"/>
          <p:cNvPicPr>
            <a:picLocks noGrp="1" noChangeAspect="1" noChangeArrowheads="1"/>
          </p:cNvPicPr>
          <p:nvPr>
            <p:ph idx="1"/>
          </p:nvPr>
        </p:nvPicPr>
        <p:blipFill>
          <a:blip r:embed="rId2" cstate="print"/>
          <a:srcRect/>
          <a:stretch>
            <a:fillRect/>
          </a:stretch>
        </p:blipFill>
        <p:spPr bwMode="auto">
          <a:xfrm>
            <a:off x="990600" y="1469594"/>
            <a:ext cx="7620000" cy="5388406"/>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a:srcRect/>
          <a:stretch>
            <a:fillRect/>
          </a:stretch>
        </p:blipFill>
        <p:spPr bwMode="auto">
          <a:xfrm>
            <a:off x="0" y="0"/>
            <a:ext cx="10287000" cy="10287000"/>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Izmantotā literatūra</a:t>
            </a:r>
            <a:endParaRPr lang="lv-LV" dirty="0"/>
          </a:p>
        </p:txBody>
      </p:sp>
      <p:sp>
        <p:nvSpPr>
          <p:cNvPr id="3" name="Content Placeholder 2"/>
          <p:cNvSpPr>
            <a:spLocks noGrp="1"/>
          </p:cNvSpPr>
          <p:nvPr>
            <p:ph idx="1"/>
          </p:nvPr>
        </p:nvSpPr>
        <p:spPr/>
        <p:txBody>
          <a:bodyPr>
            <a:normAutofit fontScale="32500" lnSpcReduction="20000"/>
          </a:bodyPr>
          <a:lstStyle/>
          <a:p>
            <a:r>
              <a:rPr lang="lv-LV" u="sng" dirty="0" smtClean="0">
                <a:hlinkClick r:id="rId2"/>
              </a:rPr>
              <a:t>https://uzbur.wordpress.com/2015/04/29/burviga-uztura-pamati/</a:t>
            </a:r>
            <a:endParaRPr lang="lv-LV" u="sng" dirty="0" smtClean="0"/>
          </a:p>
          <a:p>
            <a:r>
              <a:rPr lang="lv-LV" u="sng" dirty="0" smtClean="0">
                <a:hlinkClick r:id="rId3"/>
              </a:rPr>
              <a:t>http://klab.lv/users/kihelkonna/575355.html?mode=reply</a:t>
            </a:r>
            <a:endParaRPr lang="lv-LV" u="sng" dirty="0" smtClean="0"/>
          </a:p>
          <a:p>
            <a:r>
              <a:rPr lang="lv-LV" u="sng" dirty="0" smtClean="0">
                <a:hlinkClick r:id="rId4"/>
              </a:rPr>
              <a:t>https://www.youtube.com/watch?v=yP9OxQM1wls</a:t>
            </a:r>
            <a:endParaRPr lang="lv-LV" u="sng" dirty="0" smtClean="0"/>
          </a:p>
          <a:p>
            <a:r>
              <a:rPr lang="lv-LV" u="sng" dirty="0" smtClean="0">
                <a:hlinkClick r:id="rId5"/>
              </a:rPr>
              <a:t>https://healthadvisorycenter.com/the-glycemic-index-benefits-and-gi-food-ratings/</a:t>
            </a:r>
            <a:endParaRPr lang="lv-LV" u="sng" dirty="0" smtClean="0"/>
          </a:p>
          <a:p>
            <a:r>
              <a:rPr lang="lv-LV" u="sng" dirty="0" smtClean="0">
                <a:hlinkClick r:id="rId6"/>
              </a:rPr>
              <a:t>http://www.anshthefitnessfreak.com/fitness-blogs/nutrition-diet-tips/carbohydrates-in-food/</a:t>
            </a:r>
            <a:endParaRPr lang="lv-LV" u="sng" dirty="0" smtClean="0"/>
          </a:p>
          <a:p>
            <a:r>
              <a:rPr lang="lv-LV" u="sng" dirty="0" smtClean="0">
                <a:hlinkClick r:id="rId7"/>
              </a:rPr>
              <a:t>http://gym.westernsydney.edu.au/wp-content/uploads/2016/05/High-protein-foods.jpg</a:t>
            </a:r>
            <a:endParaRPr lang="lv-LV" u="sng" dirty="0" smtClean="0"/>
          </a:p>
          <a:p>
            <a:r>
              <a:rPr lang="lv-LV" u="sng" dirty="0" smtClean="0">
                <a:hlinkClick r:id="rId8"/>
              </a:rPr>
              <a:t>https://www.rimi.lv/berniem/uzturs/tauki-pareiza-uztura-pamats-ka-tos-visveseligak-apest.html</a:t>
            </a:r>
            <a:endParaRPr lang="lv-LV" u="sng" dirty="0" smtClean="0"/>
          </a:p>
          <a:p>
            <a:r>
              <a:rPr lang="lv-LV" u="sng" dirty="0" smtClean="0">
                <a:hlinkClick r:id="rId9"/>
              </a:rPr>
              <a:t>http://jauns.lv/raksts/vesels/79598-4-jautajumi-par-skiedrvielam-kapec-mums-tas-vajadzigas</a:t>
            </a:r>
            <a:endParaRPr lang="lv-LV" u="sng" dirty="0" smtClean="0"/>
          </a:p>
          <a:p>
            <a:r>
              <a:rPr lang="lv-LV" u="sng" dirty="0" smtClean="0">
                <a:hlinkClick r:id="rId10"/>
              </a:rPr>
              <a:t>http://vitamins.lovetoknow.com/image/208883~vitaminchart.jpg</a:t>
            </a:r>
            <a:endParaRPr lang="lv-LV" u="sng" dirty="0" smtClean="0"/>
          </a:p>
          <a:p>
            <a:r>
              <a:rPr lang="lv-LV" u="sng" dirty="0" smtClean="0"/>
              <a:t> </a:t>
            </a:r>
            <a:r>
              <a:rPr lang="lv-LV" u="sng" dirty="0" smtClean="0">
                <a:hlinkClick r:id="rId11"/>
              </a:rPr>
              <a:t>http://www.narodnilijek.com/web/masne-kiseline-i-vitamini-koji-su-potrebni-vasem-tijelu-zimi/</a:t>
            </a:r>
            <a:endParaRPr lang="lv-LV" u="sng" dirty="0" smtClean="0"/>
          </a:p>
          <a:p>
            <a:r>
              <a:rPr lang="lv-LV" u="sng" dirty="0" smtClean="0">
                <a:hlinkClick r:id="rId12"/>
              </a:rPr>
              <a:t>http://www.medicine.lv/raksti/dazadu-vitaminu-nozime-organisma</a:t>
            </a:r>
            <a:r>
              <a:rPr lang="lv-LV" u="sng" dirty="0" smtClean="0"/>
              <a:t> </a:t>
            </a:r>
          </a:p>
          <a:p>
            <a:r>
              <a:rPr lang="lv-LV" u="sng" dirty="0" smtClean="0">
                <a:hlinkClick r:id="rId13"/>
              </a:rPr>
              <a:t>http://www.vm.gov.lv/lv/tava_veseliba/veseligs_uzturs/mineralvielas/</a:t>
            </a:r>
            <a:endParaRPr lang="lv-LV" u="sng" dirty="0" smtClean="0"/>
          </a:p>
          <a:p>
            <a:r>
              <a:rPr lang="lv-LV" u="sng" dirty="0" smtClean="0"/>
              <a:t>https://images.search.yahoo.com/search/images;_ylt=A2KLfSa3GWtaly0ApkdXNyoA;_ylu=X3oDMTE0NzBpZW00BGNvbG8DYmYxBHBvcwMxBHZ0aWQDVUkyQzNfMQRzZWMDcGl2cw--?p=protain+for+muscle+building&amp;fr2=piv-web&amp;fr=tightropetb#id =37&amp;iurl=http%3A%2F%2Fwww.gymworkoutchart.com%2Fwp-content%2Fuploads%2F2017%2F06%2FMuscle-Building-Diet.jpg&amp;action=click </a:t>
            </a:r>
          </a:p>
          <a:p>
            <a:r>
              <a:rPr lang="lv-LV" u="sng" dirty="0" smtClean="0">
                <a:hlinkClick r:id="rId14"/>
              </a:rPr>
              <a:t>https://lv.wikipedia.org/wiki/Liz%C4%ABns</a:t>
            </a:r>
            <a:endParaRPr lang="lv-LV" u="sng" dirty="0" smtClean="0"/>
          </a:p>
          <a:p>
            <a:r>
              <a:rPr lang="lv-LV" u="sng" dirty="0" smtClean="0">
                <a:hlinkClick r:id="rId15"/>
              </a:rPr>
              <a:t>http://www.irlaiks.lv/health/diet/extraordinary/article.php?id=977533</a:t>
            </a:r>
            <a:endParaRPr lang="lv-LV" u="sng" dirty="0" smtClean="0"/>
          </a:p>
          <a:p>
            <a:r>
              <a:rPr lang="lv-LV" u="sng" dirty="0" smtClean="0">
                <a:hlinkClick r:id="rId16"/>
              </a:rPr>
              <a:t>http://olimpiade.lv/lv/olimpiska-abc/esi-vesels</a:t>
            </a:r>
            <a:endParaRPr lang="lv-LV" u="sng" dirty="0" smtClean="0"/>
          </a:p>
          <a:p>
            <a:r>
              <a:rPr lang="lv-LV" u="sng" dirty="0" smtClean="0">
                <a:hlinkClick r:id="rId17"/>
              </a:rPr>
              <a:t>https://www.healthylifestylesliving.com/health/healthy-lifestyle/what-is-a-healthy-lifestyle/</a:t>
            </a:r>
            <a:endParaRPr lang="lv-LV" u="sng" dirty="0" smtClean="0"/>
          </a:p>
          <a:p>
            <a:r>
              <a:rPr lang="lv-LV" u="sng" dirty="0" smtClean="0">
                <a:hlinkClick r:id="rId18"/>
              </a:rPr>
              <a:t>https://www.spkc.gov.lv/upload/Veicin%C4%81%C5%A1ana/Fiziskas%20aktivitates/fizisko_aktivitu_ieteikumi_latvijas_iedzvotjiem.pdf</a:t>
            </a:r>
            <a:endParaRPr lang="lv-LV" u="sng" dirty="0" smtClean="0"/>
          </a:p>
          <a:p>
            <a:r>
              <a:rPr lang="lv-LV" u="sng" dirty="0" smtClean="0">
                <a:hlinkClick r:id="rId19"/>
              </a:rPr>
              <a:t>http://arsts.lv/jaunumi/sports-visa-muza-garuma-veselibas-pamats</a:t>
            </a:r>
            <a:endParaRPr lang="lv-LV" u="sng" dirty="0" smtClean="0"/>
          </a:p>
          <a:p>
            <a:r>
              <a:rPr lang="lv-LV" u="sng" dirty="0" smtClean="0">
                <a:hlinkClick r:id="rId20"/>
              </a:rPr>
              <a:t>https://www.doctus.lv/2007/9/fiziskas-slodzes-ietekme-uz-sirds-asinsvadu-sistemu-vienkarsaka-profilakse</a:t>
            </a:r>
            <a:endParaRPr lang="lv-LV" u="sng" dirty="0" smtClean="0"/>
          </a:p>
          <a:p>
            <a:r>
              <a:rPr lang="lv-LV" u="sng" dirty="0" smtClean="0">
                <a:hlinkClick r:id="rId21"/>
              </a:rPr>
              <a:t>http://www.pareizs-uzturs.com/public/uztura-piramida-nepazud-vitamini.php</a:t>
            </a:r>
            <a:endParaRPr lang="lv-LV" u="sng" dirty="0" smtClean="0"/>
          </a:p>
          <a:p>
            <a:r>
              <a:rPr lang="lv-LV" u="sng" dirty="0" smtClean="0">
                <a:hlinkClick r:id="rId22"/>
              </a:rPr>
              <a:t>http://putra.1s.lv/49-veseliga-uztura-piramida/</a:t>
            </a:r>
            <a:endParaRPr lang="lv-LV" u="sng" dirty="0" smtClean="0"/>
          </a:p>
          <a:p>
            <a:r>
              <a:rPr lang="lv-LV" u="sng" dirty="0" smtClean="0"/>
              <a:t>http://spoki.tvnet.lv/aktuali/Pareiza-uztura-piramida/126864</a:t>
            </a:r>
          </a:p>
          <a:p>
            <a:endParaRPr lang="lv-LV" u="sng" dirty="0" smtClean="0"/>
          </a:p>
          <a:p>
            <a:endParaRPr lang="lv-LV" dirty="0" smtClean="0"/>
          </a:p>
          <a:p>
            <a:endParaRPr lang="lv-LV" dirty="0" smtClean="0"/>
          </a:p>
          <a:p>
            <a:endParaRPr lang="lv-LV" dirty="0" smtClean="0"/>
          </a:p>
          <a:p>
            <a:endParaRPr lang="lv-LV" dirty="0" smtClean="0"/>
          </a:p>
          <a:p>
            <a:endParaRPr lang="lv-LV" dirty="0" smtClean="0"/>
          </a:p>
          <a:p>
            <a:endParaRPr lang="lv-LV" dirty="0" smtClean="0"/>
          </a:p>
          <a:p>
            <a:endParaRPr lang="lv-LV"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524000"/>
          </a:xfrm>
        </p:spPr>
        <p:txBody>
          <a:bodyPr>
            <a:normAutofit fontScale="90000"/>
          </a:bodyPr>
          <a:lstStyle/>
          <a:p>
            <a:r>
              <a:rPr lang="lv-LV" b="1" dirty="0" smtClean="0"/>
              <a:t/>
            </a:r>
            <a:br>
              <a:rPr lang="lv-LV" b="1" dirty="0" smtClean="0"/>
            </a:br>
            <a:r>
              <a:rPr lang="lv-LV" sz="6700" b="1" dirty="0" smtClean="0"/>
              <a:t>PALDIES PAR UZMANĪBU!</a:t>
            </a:r>
            <a:endParaRPr lang="lv-LV" sz="6700" b="1" dirty="0"/>
          </a:p>
        </p:txBody>
      </p:sp>
      <p:pic>
        <p:nvPicPr>
          <p:cNvPr id="97282" name="Picture 2" descr="https://kids.nationalgeographic.com/content/dam/kids/photos/articles/Science/H-P/heart.adapt.945.1.jpg"/>
          <p:cNvPicPr>
            <a:picLocks noChangeAspect="1" noChangeArrowheads="1"/>
          </p:cNvPicPr>
          <p:nvPr/>
        </p:nvPicPr>
        <p:blipFill>
          <a:blip r:embed="rId2"/>
          <a:srcRect/>
          <a:stretch>
            <a:fillRect/>
          </a:stretch>
        </p:blipFill>
        <p:spPr bwMode="auto">
          <a:xfrm>
            <a:off x="1905000" y="3505200"/>
            <a:ext cx="5125424" cy="2880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buNone/>
            </a:pPr>
            <a:r>
              <a:rPr lang="lv-LV" b="1" i="1" u="sng" dirty="0" smtClean="0">
                <a:solidFill>
                  <a:srgbClr val="FF0000"/>
                </a:solidFill>
              </a:rPr>
              <a:t>Emocionālā labsajūta </a:t>
            </a:r>
            <a:r>
              <a:rPr lang="en-US" b="1" i="1" u="sng" dirty="0" smtClean="0">
                <a:solidFill>
                  <a:srgbClr val="FF0000"/>
                </a:solidFill>
              </a:rPr>
              <a:t>(</a:t>
            </a:r>
            <a:r>
              <a:rPr lang="lv-LV" b="1" i="1" u="sng" dirty="0" smtClean="0">
                <a:solidFill>
                  <a:srgbClr val="FF0000"/>
                </a:solidFill>
              </a:rPr>
              <a:t>Prātam</a:t>
            </a:r>
            <a:r>
              <a:rPr lang="en-US" b="1" i="1" u="sng" dirty="0" smtClean="0">
                <a:solidFill>
                  <a:srgbClr val="FF0000"/>
                </a:solidFill>
              </a:rPr>
              <a:t>)</a:t>
            </a:r>
            <a:endParaRPr lang="en-US" u="sng" dirty="0" smtClean="0">
              <a:solidFill>
                <a:srgbClr val="FF0000"/>
              </a:solidFill>
            </a:endParaRPr>
          </a:p>
          <a:p>
            <a:r>
              <a:rPr lang="lv-LV" dirty="0" smtClean="0"/>
              <a:t>Sevis atbalstoša attieksme</a:t>
            </a:r>
            <a:endParaRPr lang="en-US" dirty="0" smtClean="0"/>
          </a:p>
          <a:p>
            <a:r>
              <a:rPr lang="lv-LV" dirty="0" smtClean="0"/>
              <a:t>Pozitīvas domas un uzskati</a:t>
            </a:r>
            <a:endParaRPr lang="en-US" dirty="0" smtClean="0"/>
          </a:p>
          <a:p>
            <a:r>
              <a:rPr lang="lv-LV" dirty="0" smtClean="0"/>
              <a:t>Pozitīvs sevis imidžs</a:t>
            </a:r>
            <a:endParaRPr lang="en-US" dirty="0" smtClean="0"/>
          </a:p>
          <a:p>
            <a:pPr>
              <a:buNone/>
            </a:pPr>
            <a:r>
              <a:rPr lang="lv-LV" b="1" i="1" u="sng" dirty="0" smtClean="0">
                <a:solidFill>
                  <a:srgbClr val="FF0000"/>
                </a:solidFill>
              </a:rPr>
              <a:t>Garīgā labsajūta</a:t>
            </a:r>
            <a:endParaRPr lang="en-US" u="sng" dirty="0" smtClean="0">
              <a:solidFill>
                <a:srgbClr val="FF0000"/>
              </a:solidFill>
            </a:endParaRPr>
          </a:p>
          <a:p>
            <a:r>
              <a:rPr lang="lv-LV" dirty="0" smtClean="0"/>
              <a:t>Iekšējs miers</a:t>
            </a:r>
            <a:endParaRPr lang="en-US" dirty="0" smtClean="0"/>
          </a:p>
          <a:p>
            <a:r>
              <a:rPr lang="lv-LV" dirty="0" smtClean="0"/>
              <a:t>Atvērtība savam radošumam</a:t>
            </a:r>
            <a:endParaRPr lang="en-US" dirty="0" smtClean="0"/>
          </a:p>
          <a:p>
            <a:r>
              <a:rPr lang="lv-LV" dirty="0" smtClean="0"/>
              <a:t>Ticība savai iekšējai gudrībai</a:t>
            </a:r>
            <a:endParaRPr lang="en-US" dirty="0" smtClean="0"/>
          </a:p>
          <a:p>
            <a:endParaRPr lang="lv-LV"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lv-LV" b="1" dirty="0" smtClean="0"/>
              <a:t>Uzturs</a:t>
            </a:r>
            <a:endParaRPr lang="lv-LV" b="1" dirty="0"/>
          </a:p>
        </p:txBody>
      </p:sp>
      <p:pic>
        <p:nvPicPr>
          <p:cNvPr id="87042" name="Picture 2" descr="Image result for veselīga uztura piramīda"/>
          <p:cNvPicPr>
            <a:picLocks noChangeAspect="1" noChangeArrowheads="1"/>
          </p:cNvPicPr>
          <p:nvPr/>
        </p:nvPicPr>
        <p:blipFill>
          <a:blip r:embed="rId2"/>
          <a:srcRect/>
          <a:stretch>
            <a:fillRect/>
          </a:stretch>
        </p:blipFill>
        <p:spPr bwMode="auto">
          <a:xfrm>
            <a:off x="877618" y="914400"/>
            <a:ext cx="8266382" cy="5627351"/>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3801</Words>
  <Application>Microsoft Office PowerPoint</Application>
  <PresentationFormat>On-screen Show (4:3)</PresentationFormat>
  <Paragraphs>427</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ESI AKTĪVS UN VESELS</vt:lpstr>
      <vt:lpstr>Kas ir veselīgs dzīvesveids?  </vt:lpstr>
      <vt:lpstr>Slide 3</vt:lpstr>
      <vt:lpstr>Veselīgu dzīvesveidu veido    </vt:lpstr>
      <vt:lpstr>Pasaules veselības organizācija definēja veselību kā 1946</vt:lpstr>
      <vt:lpstr>Wikipedia veselīgu dzīvesveidu  definē</vt:lpstr>
      <vt:lpstr>Veselīgs dzīvesveids ir par to kā mēs uzņemamies atbildību par saviem lēmumiem un izdarām gudras izvēles par labu savai veselībai šodien un nākotnei. Tātad veselīgs dzīvesveids sastāv no: </vt:lpstr>
      <vt:lpstr>Slide 8</vt:lpstr>
      <vt:lpstr>Uzturs</vt:lpstr>
      <vt:lpstr>Slide 10</vt:lpstr>
      <vt:lpstr>Slide 11</vt:lpstr>
      <vt:lpstr>Ogļhidrāti </vt:lpstr>
      <vt:lpstr>Vienkāršie ogļhidrāti</vt:lpstr>
      <vt:lpstr>Saliktie ogļhidrāti</vt:lpstr>
      <vt:lpstr>Glikēmiskais indekss</vt:lpstr>
      <vt:lpstr>Slide 16</vt:lpstr>
      <vt:lpstr>Slide 17</vt:lpstr>
      <vt:lpstr>Slide 18</vt:lpstr>
      <vt:lpstr>Produkti ar augstu glikēmisko indeksu</vt:lpstr>
      <vt:lpstr>Produkti ar vidēju glikēmisko indeksu</vt:lpstr>
      <vt:lpstr>Produkti ar zemu glikēmisko indeksu</vt:lpstr>
      <vt:lpstr>Slide 22</vt:lpstr>
      <vt:lpstr>Slide 23</vt:lpstr>
      <vt:lpstr>Olbaltumvielas</vt:lpstr>
      <vt:lpstr>Slide 25</vt:lpstr>
      <vt:lpstr>Olbaltumvielas</vt:lpstr>
      <vt:lpstr>Olbaltumvielu iedalījums</vt:lpstr>
      <vt:lpstr>Olbaltumvielas</vt:lpstr>
      <vt:lpstr>Ja organismā trūkst olbaltumvielas</vt:lpstr>
      <vt:lpstr>Muskuļu masas palielināšanai</vt:lpstr>
      <vt:lpstr>Ja organismā par daudz olbaltumvielas</vt:lpstr>
      <vt:lpstr>Tauki</vt:lpstr>
      <vt:lpstr>Tauki</vt:lpstr>
      <vt:lpstr>Taukus iedala</vt:lpstr>
      <vt:lpstr>Kādus labumus dod katra tauku grupa</vt:lpstr>
      <vt:lpstr>Ieteicamā deva</vt:lpstr>
      <vt:lpstr>Šķiedrvielas</vt:lpstr>
      <vt:lpstr>Slide 38</vt:lpstr>
      <vt:lpstr>Produkti ar lielāku ūdenī šķīstošo šķiedrvielu daudzumu</vt:lpstr>
      <vt:lpstr>Cik šķiedrvielu uzņemt?</vt:lpstr>
      <vt:lpstr>Ieteicams</vt:lpstr>
      <vt:lpstr> Vērtīgākie šķiedrvielu avoti (šķiedrvielu daudzums gramos uz 100 gramiem produkta): </vt:lpstr>
      <vt:lpstr>Vitamīni</vt:lpstr>
      <vt:lpstr>Vitamīni</vt:lpstr>
      <vt:lpstr>Vitamīnu nozīme</vt:lpstr>
      <vt:lpstr>Vitamīni </vt:lpstr>
      <vt:lpstr>Vitamīni</vt:lpstr>
      <vt:lpstr>Vitamīni</vt:lpstr>
      <vt:lpstr>Vitamīni</vt:lpstr>
      <vt:lpstr>Minerālvielas</vt:lpstr>
      <vt:lpstr>Minerālvielas</vt:lpstr>
      <vt:lpstr>Mikroelementi</vt:lpstr>
      <vt:lpstr>Ūdens</vt:lpstr>
      <vt:lpstr>Fiziskās aktivitātes</vt:lpstr>
      <vt:lpstr>Pirms fizisko aktivitāšu uzsākšanas</vt:lpstr>
      <vt:lpstr>Slide 56</vt:lpstr>
      <vt:lpstr>Slide 57</vt:lpstr>
      <vt:lpstr>Fiziskās aktivitātes</vt:lpstr>
      <vt:lpstr>Slide 59</vt:lpstr>
      <vt:lpstr>Pulss</vt:lpstr>
      <vt:lpstr> Pie vidējas intensitātes aerobām fiziskām aktivitātēm var minēt: </vt:lpstr>
      <vt:lpstr> Pie augstas intensitātes aerobām  aktivitātēm var minēt: </vt:lpstr>
      <vt:lpstr>Bērniem fiziskās aktivitātes vismaz 60 minūtes dienā</vt:lpstr>
      <vt:lpstr>Slide 64</vt:lpstr>
      <vt:lpstr>Slide 65</vt:lpstr>
      <vt:lpstr>Kustību nozīme</vt:lpstr>
      <vt:lpstr>Kuru sporta veidu izvēlēties?</vt:lpstr>
      <vt:lpstr>Fiziska slodze</vt:lpstr>
      <vt:lpstr>Fiziska slodze</vt:lpstr>
      <vt:lpstr>Fiziskās slodzes atbilstības noteikšana</vt:lpstr>
      <vt:lpstr>SIA “Veselības sporta klubs VIP” piedāvātās fiziskās aktivitātes</vt:lpstr>
      <vt:lpstr>Slide 72</vt:lpstr>
      <vt:lpstr>Izmantotā literatūra</vt:lpstr>
      <vt:lpstr> PALDIES PAR UZMANĪBU!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 AKTĪVS UN VESELS</dc:title>
  <dc:creator>Iveta</dc:creator>
  <cp:lastModifiedBy>Iveta</cp:lastModifiedBy>
  <cp:revision>132</cp:revision>
  <dcterms:created xsi:type="dcterms:W3CDTF">2006-08-16T00:00:00Z</dcterms:created>
  <dcterms:modified xsi:type="dcterms:W3CDTF">2018-05-16T14:26:11Z</dcterms:modified>
</cp:coreProperties>
</file>